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embeddings/Microsoft_Equation1.bin" ContentType="application/vnd.openxmlformats-officedocument.oleObject"/>
  <Default Extension="bin" ContentType="application/vnd.openxmlformats-officedocument.presentationml.printerSettings"/>
  <Override PartName="/ppt/embeddings/Microsoft_Equation6.bin" ContentType="application/vnd.openxmlformats-officedocument.oleObject"/>
  <Override PartName="/ppt/embeddings/Microsoft_Equation2.bin" ContentType="application/vnd.openxmlformats-officedocument.oleObject"/>
  <Override PartName="/ppt/embeddings/Microsoft_Equation8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9.bin" ContentType="application/vnd.openxmlformats-officedocument.oleObject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  <Override PartName="/ppt/embeddings/Microsoft_Equation5.bin" ContentType="application/vnd.openxmlformats-officedocument.oleObject"/>
  <Override PartName="/ppt/embeddings/Microsoft_Equation10.bin" ContentType="application/vnd.openxmlformats-officedocument.oleObject"/>
  <Default Extension="pict" ContentType="image/pict"/>
  <Override PartName="/ppt/embeddings/Microsoft_Equation7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58" r:id="rId5"/>
    <p:sldId id="268" r:id="rId6"/>
    <p:sldId id="270" r:id="rId7"/>
    <p:sldId id="272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ict"/><Relationship Id="rId4" Type="http://schemas.openxmlformats.org/officeDocument/2006/relationships/image" Target="../media/image6.pict"/><Relationship Id="rId5" Type="http://schemas.openxmlformats.org/officeDocument/2006/relationships/image" Target="../media/image7.pict"/><Relationship Id="rId7" Type="http://schemas.openxmlformats.org/officeDocument/2006/relationships/image" Target="../media/image9.pict"/><Relationship Id="rId1" Type="http://schemas.openxmlformats.org/officeDocument/2006/relationships/image" Target="../media/image3.pict"/><Relationship Id="rId2" Type="http://schemas.openxmlformats.org/officeDocument/2006/relationships/image" Target="../media/image4.pict"/><Relationship Id="rId3" Type="http://schemas.openxmlformats.org/officeDocument/2006/relationships/image" Target="../media/image5.pict"/><Relationship Id="rId6" Type="http://schemas.openxmlformats.org/officeDocument/2006/relationships/image" Target="../media/image8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7B0D8-EF3A-2642-8E3D-55180756C62A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0258C-C2A8-0941-AEA1-6BB29DCFD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</a:t>
            </a:r>
            <a:r>
              <a:rPr lang="en-US" baseline="0" dirty="0" smtClean="0"/>
              <a:t> &amp; should parallelize the transport model using domain decomposition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0258C-C2A8-0941-AEA1-6BB29DCFDC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how much of the work </a:t>
            </a:r>
            <a:r>
              <a:rPr lang="en-US" dirty="0" err="1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0258C-C2A8-0941-AEA1-6BB29DCFDC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FEBE-D862-FB42-9072-FCE45B466F98}" type="datetimeFigureOut">
              <a:rPr lang="en-US" smtClean="0"/>
              <a:pPr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35D6-BD5C-E748-A86B-76947BB95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6.bin"/><Relationship Id="rId4" Type="http://schemas.openxmlformats.org/officeDocument/2006/relationships/oleObject" Target="../embeddings/Microsoft_Equation2.bin"/><Relationship Id="rId10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7.bin"/><Relationship Id="rId3" Type="http://schemas.openxmlformats.org/officeDocument/2006/relationships/oleObject" Target="../embeddings/Microsoft_Equation1.bin"/><Relationship Id="rId6" Type="http://schemas.openxmlformats.org/officeDocument/2006/relationships/oleObject" Target="../embeddings/Microsoft_Equation4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9.bin"/><Relationship Id="rId4" Type="http://schemas.openxmlformats.org/officeDocument/2006/relationships/image" Target="../media/image12.pd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5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20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Comic Sans MS"/>
              </a:rPr>
              <a:t>A new global atmospheric data assimilation method to estimate high-resolution </a:t>
            </a:r>
            <a:br>
              <a:rPr lang="en-US" sz="3200" dirty="0" smtClean="0">
                <a:latin typeface="Comic Sans MS"/>
              </a:rPr>
            </a:br>
            <a:r>
              <a:rPr lang="en-US" sz="3200" dirty="0" smtClean="0">
                <a:latin typeface="Comic Sans MS"/>
              </a:rPr>
              <a:t>CO</a:t>
            </a:r>
            <a:r>
              <a:rPr lang="en-US" sz="3200" baseline="-25000" dirty="0" smtClean="0">
                <a:latin typeface="Comic Sans MS"/>
              </a:rPr>
              <a:t>2</a:t>
            </a:r>
            <a:r>
              <a:rPr lang="en-US" sz="3200" dirty="0" smtClean="0">
                <a:latin typeface="Comic Sans MS"/>
              </a:rPr>
              <a:t> fluxes &amp; uncertainties</a:t>
            </a:r>
            <a:endParaRPr lang="en-US" sz="3200" dirty="0">
              <a:latin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4794"/>
            <a:ext cx="6400800" cy="2971800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600"/>
              </a:spcAft>
            </a:pPr>
            <a:r>
              <a:rPr lang="en-US" sz="4480" dirty="0" smtClean="0">
                <a:solidFill>
                  <a:schemeClr val="tx1"/>
                </a:solidFill>
                <a:latin typeface="Comic Sans MS"/>
              </a:rPr>
              <a:t>David Baker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CIRA/Colorado State</a:t>
            </a:r>
          </a:p>
          <a:p>
            <a:endParaRPr lang="en-US" dirty="0" smtClean="0">
              <a:solidFill>
                <a:schemeClr val="tx1"/>
              </a:solidFill>
              <a:latin typeface="Comic Sans M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14 Nov 2014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NASA CMS Meeting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Bethesda, MD</a:t>
            </a:r>
          </a:p>
          <a:p>
            <a:endParaRPr lang="en-US" dirty="0" smtClean="0">
              <a:solidFill>
                <a:schemeClr val="tx1"/>
              </a:solidFill>
              <a:latin typeface="Comic Sans M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in collaboration with</a:t>
            </a:r>
          </a:p>
          <a:p>
            <a:r>
              <a:rPr lang="en-US" sz="3840" dirty="0" smtClean="0">
                <a:solidFill>
                  <a:schemeClr val="tx1"/>
                </a:solidFill>
                <a:latin typeface="Comic Sans MS"/>
              </a:rPr>
              <a:t>Steven </a:t>
            </a:r>
            <a:r>
              <a:rPr lang="en-US" sz="3840" dirty="0" err="1" smtClean="0">
                <a:solidFill>
                  <a:schemeClr val="tx1"/>
                </a:solidFill>
                <a:latin typeface="Comic Sans MS"/>
              </a:rPr>
              <a:t>Pawson</a:t>
            </a:r>
            <a:endParaRPr lang="en-US" sz="3840" dirty="0" smtClean="0">
              <a:solidFill>
                <a:schemeClr val="tx1"/>
              </a:solidFill>
              <a:latin typeface="Comic Sans M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</a:rPr>
              <a:t>NASA/GSFC/GMAO</a:t>
            </a:r>
            <a:endParaRPr lang="en-US" dirty="0">
              <a:solidFill>
                <a:schemeClr val="tx1"/>
              </a:solidFill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urope_3re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585104" y="-3576148"/>
            <a:ext cx="10314193" cy="13981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28104" y="114151"/>
            <a:ext cx="111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¼°x ¼°</a:t>
            </a:r>
            <a:endParaRPr lang="en-US" sz="2400" dirty="0">
              <a:latin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9552" y="3412800"/>
            <a:ext cx="1085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4°x 4°</a:t>
            </a:r>
            <a:endParaRPr lang="en-US" sz="2400" dirty="0">
              <a:latin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3093" y="3455607"/>
            <a:ext cx="98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1°x 1°</a:t>
            </a:r>
            <a:endParaRPr lang="en-US" sz="2400" dirty="0">
              <a:latin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169" y="3009654"/>
            <a:ext cx="285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Current global inversions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04490" y="3281553"/>
            <a:ext cx="30372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217317" y="3253941"/>
            <a:ext cx="30372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3171" y="1333523"/>
            <a:ext cx="3459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mic Sans MS"/>
                <a:cs typeface="Comic Sans MS"/>
              </a:rPr>
              <a:t>Good resolution target </a:t>
            </a:r>
          </a:p>
          <a:p>
            <a:pPr algn="ctr"/>
            <a:r>
              <a:rPr lang="en-US" dirty="0" smtClean="0">
                <a:latin typeface="Comic Sans MS"/>
                <a:cs typeface="Comic Sans MS"/>
              </a:rPr>
              <a:t>(needed for smaller countries)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602750" y="1601465"/>
            <a:ext cx="93501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063646"/>
            <a:ext cx="4210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omic Sans MS"/>
                <a:cs typeface="Comic Sans MS"/>
              </a:rPr>
              <a:t>Good starting point  (probably an acceptable resolution for much </a:t>
            </a:r>
          </a:p>
          <a:p>
            <a:pPr algn="ctr"/>
            <a:r>
              <a:rPr lang="en-US" sz="1600" dirty="0" smtClean="0">
                <a:latin typeface="Comic Sans MS"/>
                <a:cs typeface="Comic Sans MS"/>
              </a:rPr>
              <a:t>of world / larger countries)</a:t>
            </a:r>
            <a:endParaRPr lang="en-US" sz="1600" dirty="0">
              <a:latin typeface="Comic Sans MS"/>
              <a:cs typeface="Comic Sans M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02750" y="2705925"/>
            <a:ext cx="1336753" cy="9940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3169" y="349292"/>
            <a:ext cx="35194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What spatial resolution is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required for useful MRV work?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omic Sans MS"/>
              </a:rPr>
              <a:t>Mesoscale</a:t>
            </a:r>
            <a:r>
              <a:rPr lang="en-US" sz="2800" dirty="0" smtClean="0">
                <a:latin typeface="Comic Sans MS"/>
              </a:rPr>
              <a:t> CO</a:t>
            </a:r>
            <a:r>
              <a:rPr lang="en-US" sz="2800" baseline="-25000" dirty="0" smtClean="0">
                <a:latin typeface="Comic Sans MS"/>
              </a:rPr>
              <a:t>2</a:t>
            </a:r>
            <a:r>
              <a:rPr lang="en-US" sz="2800" dirty="0" smtClean="0">
                <a:latin typeface="Comic Sans MS"/>
              </a:rPr>
              <a:t> fluxes &amp; uncertainties</a:t>
            </a:r>
            <a:br>
              <a:rPr lang="en-US" sz="2800" dirty="0" smtClean="0">
                <a:latin typeface="Comic Sans MS"/>
              </a:rPr>
            </a:br>
            <a:r>
              <a:rPr lang="en-US" sz="2800" dirty="0" smtClean="0">
                <a:latin typeface="Comic Sans MS"/>
              </a:rPr>
              <a:t>from global inversions</a:t>
            </a:r>
            <a:endParaRPr lang="en-US" sz="2800" dirty="0">
              <a:latin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8260"/>
            <a:ext cx="8229600" cy="497133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320"/>
              </a:spcBef>
            </a:pPr>
            <a:r>
              <a:rPr lang="en-US" dirty="0" smtClean="0">
                <a:latin typeface="Comic Sans MS"/>
                <a:cs typeface="Comic Sans MS"/>
              </a:rPr>
              <a:t>Estimate fluxes at the ~25 km resolution of current global meteorological analyses    (</a:t>
            </a:r>
            <a:r>
              <a:rPr lang="en-US" sz="2824" dirty="0" smtClean="0">
                <a:latin typeface="Comic Sans MS"/>
                <a:cs typeface="Comic Sans MS"/>
              </a:rPr>
              <a:t>GEOS5, GFS</a:t>
            </a:r>
            <a:r>
              <a:rPr lang="en-US" dirty="0" smtClean="0">
                <a:latin typeface="Comic Sans MS"/>
                <a:cs typeface="Comic Sans MS"/>
              </a:rPr>
              <a:t>, </a:t>
            </a:r>
            <a:r>
              <a:rPr lang="en-US" i="1" dirty="0" smtClean="0">
                <a:latin typeface="Comic Sans MS"/>
                <a:cs typeface="Comic Sans MS"/>
              </a:rPr>
              <a:t>etc.</a:t>
            </a:r>
            <a:r>
              <a:rPr lang="en-US" dirty="0" smtClean="0">
                <a:latin typeface="Comic Sans MS"/>
                <a:cs typeface="Comic Sans MS"/>
              </a:rPr>
              <a:t>)</a:t>
            </a:r>
          </a:p>
          <a:p>
            <a:pPr>
              <a:spcBef>
                <a:spcPts val="1320"/>
              </a:spcBef>
            </a:pPr>
            <a:r>
              <a:rPr lang="en-US" dirty="0" smtClean="0">
                <a:latin typeface="Comic Sans MS"/>
                <a:cs typeface="Comic Sans MS"/>
              </a:rPr>
              <a:t>Benefits:</a:t>
            </a:r>
          </a:p>
          <a:p>
            <a:pPr lvl="1">
              <a:spcBef>
                <a:spcPts val="1320"/>
              </a:spcBef>
            </a:pPr>
            <a:r>
              <a:rPr lang="en-US" dirty="0" smtClean="0">
                <a:latin typeface="Comic Sans MS"/>
                <a:cs typeface="Comic Sans MS"/>
              </a:rPr>
              <a:t>Better representation of flux processes</a:t>
            </a:r>
          </a:p>
          <a:p>
            <a:pPr lvl="1">
              <a:spcBef>
                <a:spcPts val="1320"/>
              </a:spcBef>
            </a:pPr>
            <a:r>
              <a:rPr lang="en-US" dirty="0" smtClean="0">
                <a:latin typeface="Comic Sans MS"/>
                <a:cs typeface="Comic Sans MS"/>
              </a:rPr>
              <a:t>Better attribution of flux between countries</a:t>
            </a:r>
          </a:p>
          <a:p>
            <a:pPr lvl="1">
              <a:spcBef>
                <a:spcPts val="1320"/>
              </a:spcBef>
            </a:pPr>
            <a:r>
              <a:rPr lang="en-US" dirty="0" smtClean="0">
                <a:latin typeface="Comic Sans MS"/>
                <a:cs typeface="Comic Sans MS"/>
              </a:rPr>
              <a:t>Better representation of measurements</a:t>
            </a:r>
          </a:p>
          <a:p>
            <a:pPr>
              <a:spcBef>
                <a:spcPts val="1320"/>
              </a:spcBef>
            </a:pPr>
            <a:r>
              <a:rPr lang="en-US" dirty="0" smtClean="0">
                <a:latin typeface="Comic Sans MS"/>
                <a:cs typeface="Comic Sans MS"/>
              </a:rPr>
              <a:t>Why aren’t we doing this already?</a:t>
            </a:r>
          </a:p>
          <a:p>
            <a:pPr lvl="1">
              <a:spcBef>
                <a:spcPts val="1320"/>
              </a:spcBef>
            </a:pPr>
            <a:r>
              <a:rPr lang="en-US" dirty="0" smtClean="0">
                <a:latin typeface="Comic Sans MS"/>
                <a:cs typeface="Comic Sans MS"/>
              </a:rPr>
              <a:t>Satellite data are not sufficiently dense yet</a:t>
            </a:r>
          </a:p>
          <a:p>
            <a:pPr lvl="1">
              <a:spcBef>
                <a:spcPts val="1320"/>
              </a:spcBef>
            </a:pPr>
            <a:r>
              <a:rPr lang="en-US" dirty="0" smtClean="0">
                <a:latin typeface="Comic Sans MS"/>
                <a:cs typeface="Comic Sans MS"/>
              </a:rPr>
              <a:t>Current atmospheric transport models &amp; inversion methods are too slow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8084"/>
            <a:ext cx="9144000" cy="1143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Comic Sans MS"/>
                <a:cs typeface="Comic Sans MS"/>
              </a:rPr>
              <a:t>Current 4Dvar approach: too slow for high-res</a:t>
            </a:r>
            <a:endParaRPr lang="en-US" sz="3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50" y="1223271"/>
            <a:ext cx="8824850" cy="486958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24"/>
              </a:spcBef>
              <a:spcAft>
                <a:spcPts val="600"/>
              </a:spcAft>
            </a:pPr>
            <a:r>
              <a:rPr lang="en-US" sz="2800" dirty="0" err="1" smtClean="0">
                <a:latin typeface="Comic Sans MS"/>
                <a:cs typeface="Comic Sans MS"/>
              </a:rPr>
              <a:t>Variational</a:t>
            </a:r>
            <a:r>
              <a:rPr lang="en-US" sz="2800" dirty="0" smtClean="0">
                <a:latin typeface="Comic Sans MS"/>
                <a:cs typeface="Comic Sans MS"/>
              </a:rPr>
              <a:t> data assimilation (4Dvar) not readily parallelizable*, due to its iterative nature</a:t>
            </a:r>
          </a:p>
          <a:p>
            <a:pPr>
              <a:spcBef>
                <a:spcPts val="1224"/>
              </a:spcBef>
              <a:spcAft>
                <a:spcPts val="600"/>
              </a:spcAft>
            </a:pPr>
            <a:r>
              <a:rPr lang="en-US" sz="2800" dirty="0" smtClean="0">
                <a:latin typeface="Comic Sans MS"/>
                <a:cs typeface="Comic Sans MS"/>
              </a:rPr>
              <a:t>Runtimes for a global 5-year                                                     satellite assimilation case                                                       (with 50 minimization steps):</a:t>
            </a:r>
          </a:p>
          <a:p>
            <a:pPr lvl="1">
              <a:spcBef>
                <a:spcPts val="1224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4°x 4°:        8 days</a:t>
            </a:r>
          </a:p>
          <a:p>
            <a:pPr lvl="1">
              <a:spcBef>
                <a:spcPts val="1224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1°x 1°:   ~500 days</a:t>
            </a:r>
          </a:p>
          <a:p>
            <a:pPr lvl="1">
              <a:spcBef>
                <a:spcPts val="1224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¼°x ¼°:   ~90 years </a:t>
            </a:r>
          </a:p>
          <a:p>
            <a:pPr lvl="1">
              <a:spcBef>
                <a:spcPts val="1224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(each factor of 2 increase in                                                  horizontal resolution increases                                                  the runtime by at least 8x )</a:t>
            </a:r>
          </a:p>
          <a:p>
            <a:pPr>
              <a:spcBef>
                <a:spcPts val="1224"/>
              </a:spcBef>
            </a:pPr>
            <a:r>
              <a:rPr lang="en-US" sz="2595" dirty="0" smtClean="0">
                <a:latin typeface="Comic Sans MS"/>
                <a:cs typeface="Comic Sans MS"/>
              </a:rPr>
              <a:t>Also, 4Dvar gives only a “low-rank”                                         covariance matrix (</a:t>
            </a:r>
            <a:r>
              <a:rPr lang="en-US" sz="2595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595" dirty="0" smtClean="0">
                <a:latin typeface="Comic Sans MS"/>
                <a:cs typeface="Comic Sans MS"/>
              </a:rPr>
              <a:t> a very coarse                                            resolution uncertainty estimate)</a:t>
            </a:r>
            <a:endParaRPr lang="en-US" sz="2595" dirty="0">
              <a:latin typeface="Comic Sans MS"/>
              <a:cs typeface="Comic Sans MS"/>
            </a:endParaRPr>
          </a:p>
        </p:txBody>
      </p:sp>
      <p:grpSp>
        <p:nvGrpSpPr>
          <p:cNvPr id="20" name="Group 34"/>
          <p:cNvGrpSpPr/>
          <p:nvPr/>
        </p:nvGrpSpPr>
        <p:grpSpPr>
          <a:xfrm>
            <a:off x="5016586" y="1836511"/>
            <a:ext cx="4481162" cy="5215675"/>
            <a:chOff x="4668806" y="871537"/>
            <a:chExt cx="4730365" cy="6248400"/>
          </a:xfrm>
        </p:grpSpPr>
        <p:grpSp>
          <p:nvGrpSpPr>
            <p:cNvPr id="23" name="Group 29"/>
            <p:cNvGrpSpPr/>
            <p:nvPr/>
          </p:nvGrpSpPr>
          <p:grpSpPr>
            <a:xfrm>
              <a:off x="4668806" y="1029662"/>
              <a:ext cx="4059238" cy="5572125"/>
              <a:chOff x="2368550" y="633412"/>
              <a:chExt cx="4059238" cy="5572125"/>
            </a:xfrm>
          </p:grpSpPr>
          <p:sp>
            <p:nvSpPr>
              <p:cNvPr id="4" name="Freeform 2"/>
              <p:cNvSpPr>
                <a:spLocks/>
              </p:cNvSpPr>
              <p:nvPr/>
            </p:nvSpPr>
            <p:spPr bwMode="auto">
              <a:xfrm>
                <a:off x="2368550" y="633412"/>
                <a:ext cx="4059238" cy="5572125"/>
              </a:xfrm>
              <a:custGeom>
                <a:avLst/>
                <a:gdLst/>
                <a:ahLst/>
                <a:cxnLst>
                  <a:cxn ang="0">
                    <a:pos x="802" y="1404"/>
                  </a:cxn>
                  <a:cxn ang="0">
                    <a:pos x="811" y="1440"/>
                  </a:cxn>
                  <a:cxn ang="0">
                    <a:pos x="901" y="1521"/>
                  </a:cxn>
                  <a:cxn ang="0">
                    <a:pos x="982" y="1629"/>
                  </a:cxn>
                  <a:cxn ang="0">
                    <a:pos x="1063" y="1710"/>
                  </a:cxn>
                  <a:cxn ang="0">
                    <a:pos x="1108" y="1791"/>
                  </a:cxn>
                  <a:cxn ang="0">
                    <a:pos x="1090" y="1962"/>
                  </a:cxn>
                  <a:cxn ang="0">
                    <a:pos x="982" y="2061"/>
                  </a:cxn>
                  <a:cxn ang="0">
                    <a:pos x="964" y="2097"/>
                  </a:cxn>
                  <a:cxn ang="0">
                    <a:pos x="883" y="2205"/>
                  </a:cxn>
                  <a:cxn ang="0">
                    <a:pos x="838" y="2232"/>
                  </a:cxn>
                  <a:cxn ang="0">
                    <a:pos x="703" y="2394"/>
                  </a:cxn>
                  <a:cxn ang="0">
                    <a:pos x="613" y="2700"/>
                  </a:cxn>
                  <a:cxn ang="0">
                    <a:pos x="622" y="3195"/>
                  </a:cxn>
                  <a:cxn ang="0">
                    <a:pos x="838" y="3510"/>
                  </a:cxn>
                  <a:cxn ang="0">
                    <a:pos x="1189" y="3501"/>
                  </a:cxn>
                  <a:cxn ang="0">
                    <a:pos x="1432" y="3429"/>
                  </a:cxn>
                  <a:cxn ang="0">
                    <a:pos x="1810" y="3267"/>
                  </a:cxn>
                  <a:cxn ang="0">
                    <a:pos x="2008" y="3150"/>
                  </a:cxn>
                  <a:cxn ang="0">
                    <a:pos x="2206" y="2916"/>
                  </a:cxn>
                  <a:cxn ang="0">
                    <a:pos x="2323" y="2772"/>
                  </a:cxn>
                  <a:cxn ang="0">
                    <a:pos x="2557" y="2115"/>
                  </a:cxn>
                  <a:cxn ang="0">
                    <a:pos x="2548" y="1656"/>
                  </a:cxn>
                  <a:cxn ang="0">
                    <a:pos x="2278" y="1062"/>
                  </a:cxn>
                  <a:cxn ang="0">
                    <a:pos x="2206" y="891"/>
                  </a:cxn>
                  <a:cxn ang="0">
                    <a:pos x="1621" y="207"/>
                  </a:cxn>
                  <a:cxn ang="0">
                    <a:pos x="1414" y="126"/>
                  </a:cxn>
                  <a:cxn ang="0">
                    <a:pos x="883" y="0"/>
                  </a:cxn>
                  <a:cxn ang="0">
                    <a:pos x="649" y="9"/>
                  </a:cxn>
                  <a:cxn ang="0">
                    <a:pos x="397" y="126"/>
                  </a:cxn>
                  <a:cxn ang="0">
                    <a:pos x="1" y="612"/>
                  </a:cxn>
                  <a:cxn ang="0">
                    <a:pos x="10" y="774"/>
                  </a:cxn>
                  <a:cxn ang="0">
                    <a:pos x="91" y="855"/>
                  </a:cxn>
                  <a:cxn ang="0">
                    <a:pos x="253" y="927"/>
                  </a:cxn>
                  <a:cxn ang="0">
                    <a:pos x="343" y="972"/>
                  </a:cxn>
                  <a:cxn ang="0">
                    <a:pos x="460" y="1071"/>
                  </a:cxn>
                  <a:cxn ang="0">
                    <a:pos x="559" y="1170"/>
                  </a:cxn>
                  <a:cxn ang="0">
                    <a:pos x="604" y="1224"/>
                  </a:cxn>
                  <a:cxn ang="0">
                    <a:pos x="640" y="1251"/>
                  </a:cxn>
                  <a:cxn ang="0">
                    <a:pos x="685" y="1287"/>
                  </a:cxn>
                  <a:cxn ang="0">
                    <a:pos x="721" y="1323"/>
                  </a:cxn>
                  <a:cxn ang="0">
                    <a:pos x="775" y="1359"/>
                  </a:cxn>
                  <a:cxn ang="0">
                    <a:pos x="802" y="1404"/>
                  </a:cxn>
                </a:cxnLst>
                <a:rect l="0" t="0" r="r" b="b"/>
                <a:pathLst>
                  <a:path w="2557" h="3510">
                    <a:moveTo>
                      <a:pt x="802" y="1404"/>
                    </a:moveTo>
                    <a:cubicBezTo>
                      <a:pt x="805" y="1416"/>
                      <a:pt x="805" y="1429"/>
                      <a:pt x="811" y="1440"/>
                    </a:cubicBezTo>
                    <a:cubicBezTo>
                      <a:pt x="843" y="1504"/>
                      <a:pt x="851" y="1487"/>
                      <a:pt x="901" y="1521"/>
                    </a:cubicBezTo>
                    <a:cubicBezTo>
                      <a:pt x="926" y="1558"/>
                      <a:pt x="945" y="1605"/>
                      <a:pt x="982" y="1629"/>
                    </a:cubicBezTo>
                    <a:cubicBezTo>
                      <a:pt x="1004" y="1662"/>
                      <a:pt x="1035" y="1682"/>
                      <a:pt x="1063" y="1710"/>
                    </a:cubicBezTo>
                    <a:cubicBezTo>
                      <a:pt x="1073" y="1739"/>
                      <a:pt x="1108" y="1791"/>
                      <a:pt x="1108" y="1791"/>
                    </a:cubicBezTo>
                    <a:cubicBezTo>
                      <a:pt x="1104" y="1848"/>
                      <a:pt x="1127" y="1918"/>
                      <a:pt x="1090" y="1962"/>
                    </a:cubicBezTo>
                    <a:cubicBezTo>
                      <a:pt x="1058" y="1999"/>
                      <a:pt x="1017" y="2026"/>
                      <a:pt x="982" y="2061"/>
                    </a:cubicBezTo>
                    <a:cubicBezTo>
                      <a:pt x="973" y="2070"/>
                      <a:pt x="971" y="2085"/>
                      <a:pt x="964" y="2097"/>
                    </a:cubicBezTo>
                    <a:cubicBezTo>
                      <a:pt x="945" y="2131"/>
                      <a:pt x="913" y="2179"/>
                      <a:pt x="883" y="2205"/>
                    </a:cubicBezTo>
                    <a:cubicBezTo>
                      <a:pt x="870" y="2217"/>
                      <a:pt x="851" y="2221"/>
                      <a:pt x="838" y="2232"/>
                    </a:cubicBezTo>
                    <a:cubicBezTo>
                      <a:pt x="777" y="2284"/>
                      <a:pt x="743" y="2328"/>
                      <a:pt x="703" y="2394"/>
                    </a:cubicBezTo>
                    <a:cubicBezTo>
                      <a:pt x="677" y="2498"/>
                      <a:pt x="631" y="2595"/>
                      <a:pt x="613" y="2700"/>
                    </a:cubicBezTo>
                    <a:cubicBezTo>
                      <a:pt x="595" y="2936"/>
                      <a:pt x="600" y="2800"/>
                      <a:pt x="622" y="3195"/>
                    </a:cubicBezTo>
                    <a:cubicBezTo>
                      <a:pt x="631" y="3365"/>
                      <a:pt x="651" y="3479"/>
                      <a:pt x="838" y="3510"/>
                    </a:cubicBezTo>
                    <a:cubicBezTo>
                      <a:pt x="955" y="3507"/>
                      <a:pt x="1072" y="3509"/>
                      <a:pt x="1189" y="3501"/>
                    </a:cubicBezTo>
                    <a:cubicBezTo>
                      <a:pt x="1262" y="3496"/>
                      <a:pt x="1358" y="3450"/>
                      <a:pt x="1432" y="3429"/>
                    </a:cubicBezTo>
                    <a:cubicBezTo>
                      <a:pt x="1569" y="3390"/>
                      <a:pt x="1687" y="3339"/>
                      <a:pt x="1810" y="3267"/>
                    </a:cubicBezTo>
                    <a:cubicBezTo>
                      <a:pt x="1882" y="3224"/>
                      <a:pt x="1942" y="3216"/>
                      <a:pt x="2008" y="3150"/>
                    </a:cubicBezTo>
                    <a:cubicBezTo>
                      <a:pt x="2081" y="3077"/>
                      <a:pt x="2137" y="2992"/>
                      <a:pt x="2206" y="2916"/>
                    </a:cubicBezTo>
                    <a:cubicBezTo>
                      <a:pt x="2249" y="2869"/>
                      <a:pt x="2291" y="2828"/>
                      <a:pt x="2323" y="2772"/>
                    </a:cubicBezTo>
                    <a:cubicBezTo>
                      <a:pt x="2439" y="2570"/>
                      <a:pt x="2476" y="2331"/>
                      <a:pt x="2557" y="2115"/>
                    </a:cubicBezTo>
                    <a:cubicBezTo>
                      <a:pt x="2554" y="1962"/>
                      <a:pt x="2556" y="1809"/>
                      <a:pt x="2548" y="1656"/>
                    </a:cubicBezTo>
                    <a:cubicBezTo>
                      <a:pt x="2538" y="1466"/>
                      <a:pt x="2372" y="1210"/>
                      <a:pt x="2278" y="1062"/>
                    </a:cubicBezTo>
                    <a:cubicBezTo>
                      <a:pt x="2245" y="1010"/>
                      <a:pt x="2240" y="942"/>
                      <a:pt x="2206" y="891"/>
                    </a:cubicBezTo>
                    <a:cubicBezTo>
                      <a:pt x="2039" y="640"/>
                      <a:pt x="1887" y="373"/>
                      <a:pt x="1621" y="207"/>
                    </a:cubicBezTo>
                    <a:cubicBezTo>
                      <a:pt x="1551" y="163"/>
                      <a:pt x="1492" y="150"/>
                      <a:pt x="1414" y="126"/>
                    </a:cubicBezTo>
                    <a:cubicBezTo>
                      <a:pt x="1239" y="71"/>
                      <a:pt x="1065" y="26"/>
                      <a:pt x="883" y="0"/>
                    </a:cubicBezTo>
                    <a:cubicBezTo>
                      <a:pt x="805" y="3"/>
                      <a:pt x="727" y="2"/>
                      <a:pt x="649" y="9"/>
                    </a:cubicBezTo>
                    <a:cubicBezTo>
                      <a:pt x="564" y="17"/>
                      <a:pt x="464" y="87"/>
                      <a:pt x="397" y="126"/>
                    </a:cubicBezTo>
                    <a:cubicBezTo>
                      <a:pt x="221" y="228"/>
                      <a:pt x="42" y="406"/>
                      <a:pt x="1" y="612"/>
                    </a:cubicBezTo>
                    <a:cubicBezTo>
                      <a:pt x="4" y="666"/>
                      <a:pt x="0" y="721"/>
                      <a:pt x="10" y="774"/>
                    </a:cubicBezTo>
                    <a:cubicBezTo>
                      <a:pt x="15" y="803"/>
                      <a:pt x="67" y="842"/>
                      <a:pt x="91" y="855"/>
                    </a:cubicBezTo>
                    <a:cubicBezTo>
                      <a:pt x="146" y="885"/>
                      <a:pt x="195" y="908"/>
                      <a:pt x="253" y="927"/>
                    </a:cubicBezTo>
                    <a:cubicBezTo>
                      <a:pt x="286" y="938"/>
                      <a:pt x="310" y="961"/>
                      <a:pt x="343" y="972"/>
                    </a:cubicBezTo>
                    <a:cubicBezTo>
                      <a:pt x="372" y="1011"/>
                      <a:pt x="418" y="1043"/>
                      <a:pt x="460" y="1071"/>
                    </a:cubicBezTo>
                    <a:cubicBezTo>
                      <a:pt x="486" y="1109"/>
                      <a:pt x="526" y="1137"/>
                      <a:pt x="559" y="1170"/>
                    </a:cubicBezTo>
                    <a:cubicBezTo>
                      <a:pt x="642" y="1253"/>
                      <a:pt x="501" y="1136"/>
                      <a:pt x="604" y="1224"/>
                    </a:cubicBezTo>
                    <a:cubicBezTo>
                      <a:pt x="615" y="1234"/>
                      <a:pt x="629" y="1240"/>
                      <a:pt x="640" y="1251"/>
                    </a:cubicBezTo>
                    <a:cubicBezTo>
                      <a:pt x="681" y="1292"/>
                      <a:pt x="632" y="1269"/>
                      <a:pt x="685" y="1287"/>
                    </a:cubicBezTo>
                    <a:cubicBezTo>
                      <a:pt x="697" y="1299"/>
                      <a:pt x="708" y="1312"/>
                      <a:pt x="721" y="1323"/>
                    </a:cubicBezTo>
                    <a:cubicBezTo>
                      <a:pt x="738" y="1337"/>
                      <a:pt x="775" y="1359"/>
                      <a:pt x="775" y="1359"/>
                    </a:cubicBezTo>
                    <a:cubicBezTo>
                      <a:pt x="797" y="1392"/>
                      <a:pt x="788" y="1376"/>
                      <a:pt x="802" y="1404"/>
                    </a:cubicBez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3712453" y="1657778"/>
                <a:ext cx="2138363" cy="4291013"/>
                <a:chOff x="838200" y="1609725"/>
                <a:chExt cx="2138363" cy="4291013"/>
              </a:xfrm>
            </p:grpSpPr>
            <p:sp>
              <p:nvSpPr>
                <p:cNvPr id="24" name="Freeform 3"/>
                <p:cNvSpPr>
                  <a:spLocks/>
                </p:cNvSpPr>
                <p:nvPr/>
              </p:nvSpPr>
              <p:spPr bwMode="auto">
                <a:xfrm>
                  <a:off x="838200" y="1609725"/>
                  <a:ext cx="2138363" cy="4291013"/>
                </a:xfrm>
                <a:custGeom>
                  <a:avLst/>
                  <a:gdLst/>
                  <a:ahLst/>
                  <a:cxnLst>
                    <a:cxn ang="0">
                      <a:pos x="225" y="30"/>
                    </a:cxn>
                    <a:cxn ang="0">
                      <a:pos x="117" y="12"/>
                    </a:cxn>
                    <a:cxn ang="0">
                      <a:pos x="72" y="93"/>
                    </a:cxn>
                    <a:cxn ang="0">
                      <a:pos x="144" y="192"/>
                    </a:cxn>
                    <a:cxn ang="0">
                      <a:pos x="225" y="264"/>
                    </a:cxn>
                    <a:cxn ang="0">
                      <a:pos x="261" y="327"/>
                    </a:cxn>
                    <a:cxn ang="0">
                      <a:pos x="351" y="480"/>
                    </a:cxn>
                    <a:cxn ang="0">
                      <a:pos x="360" y="507"/>
                    </a:cxn>
                    <a:cxn ang="0">
                      <a:pos x="405" y="570"/>
                    </a:cxn>
                    <a:cxn ang="0">
                      <a:pos x="450" y="687"/>
                    </a:cxn>
                    <a:cxn ang="0">
                      <a:pos x="486" y="750"/>
                    </a:cxn>
                    <a:cxn ang="0">
                      <a:pos x="522" y="849"/>
                    </a:cxn>
                    <a:cxn ang="0">
                      <a:pos x="549" y="975"/>
                    </a:cxn>
                    <a:cxn ang="0">
                      <a:pos x="576" y="1137"/>
                    </a:cxn>
                    <a:cxn ang="0">
                      <a:pos x="531" y="1263"/>
                    </a:cxn>
                    <a:cxn ang="0">
                      <a:pos x="459" y="1353"/>
                    </a:cxn>
                    <a:cxn ang="0">
                      <a:pos x="423" y="1416"/>
                    </a:cxn>
                    <a:cxn ang="0">
                      <a:pos x="369" y="1452"/>
                    </a:cxn>
                    <a:cxn ang="0">
                      <a:pos x="270" y="1560"/>
                    </a:cxn>
                    <a:cxn ang="0">
                      <a:pos x="153" y="1767"/>
                    </a:cxn>
                    <a:cxn ang="0">
                      <a:pos x="99" y="1875"/>
                    </a:cxn>
                    <a:cxn ang="0">
                      <a:pos x="63" y="2028"/>
                    </a:cxn>
                    <a:cxn ang="0">
                      <a:pos x="9" y="2289"/>
                    </a:cxn>
                    <a:cxn ang="0">
                      <a:pos x="0" y="2379"/>
                    </a:cxn>
                    <a:cxn ang="0">
                      <a:pos x="9" y="2604"/>
                    </a:cxn>
                    <a:cxn ang="0">
                      <a:pos x="54" y="2649"/>
                    </a:cxn>
                    <a:cxn ang="0">
                      <a:pos x="180" y="2703"/>
                    </a:cxn>
                    <a:cxn ang="0">
                      <a:pos x="396" y="2667"/>
                    </a:cxn>
                    <a:cxn ang="0">
                      <a:pos x="612" y="2577"/>
                    </a:cxn>
                    <a:cxn ang="0">
                      <a:pos x="729" y="2541"/>
                    </a:cxn>
                    <a:cxn ang="0">
                      <a:pos x="855" y="2433"/>
                    </a:cxn>
                    <a:cxn ang="0">
                      <a:pos x="999" y="2334"/>
                    </a:cxn>
                    <a:cxn ang="0">
                      <a:pos x="1251" y="2064"/>
                    </a:cxn>
                    <a:cxn ang="0">
                      <a:pos x="1260" y="2028"/>
                    </a:cxn>
                    <a:cxn ang="0">
                      <a:pos x="1278" y="1992"/>
                    </a:cxn>
                    <a:cxn ang="0">
                      <a:pos x="1323" y="1839"/>
                    </a:cxn>
                    <a:cxn ang="0">
                      <a:pos x="1332" y="1362"/>
                    </a:cxn>
                    <a:cxn ang="0">
                      <a:pos x="1278" y="1137"/>
                    </a:cxn>
                    <a:cxn ang="0">
                      <a:pos x="1224" y="831"/>
                    </a:cxn>
                    <a:cxn ang="0">
                      <a:pos x="1107" y="696"/>
                    </a:cxn>
                    <a:cxn ang="0">
                      <a:pos x="900" y="372"/>
                    </a:cxn>
                    <a:cxn ang="0">
                      <a:pos x="729" y="129"/>
                    </a:cxn>
                    <a:cxn ang="0">
                      <a:pos x="495" y="30"/>
                    </a:cxn>
                    <a:cxn ang="0">
                      <a:pos x="315" y="21"/>
                    </a:cxn>
                    <a:cxn ang="0">
                      <a:pos x="225" y="30"/>
                    </a:cxn>
                  </a:cxnLst>
                  <a:rect l="0" t="0" r="r" b="b"/>
                  <a:pathLst>
                    <a:path w="1347" h="2703">
                      <a:moveTo>
                        <a:pt x="225" y="30"/>
                      </a:moveTo>
                      <a:cubicBezTo>
                        <a:pt x="164" y="10"/>
                        <a:pt x="192" y="0"/>
                        <a:pt x="117" y="12"/>
                      </a:cubicBezTo>
                      <a:cubicBezTo>
                        <a:pt x="76" y="74"/>
                        <a:pt x="88" y="45"/>
                        <a:pt x="72" y="93"/>
                      </a:cubicBezTo>
                      <a:cubicBezTo>
                        <a:pt x="84" y="151"/>
                        <a:pt x="86" y="173"/>
                        <a:pt x="144" y="192"/>
                      </a:cubicBezTo>
                      <a:cubicBezTo>
                        <a:pt x="170" y="218"/>
                        <a:pt x="201" y="236"/>
                        <a:pt x="225" y="264"/>
                      </a:cubicBezTo>
                      <a:cubicBezTo>
                        <a:pt x="250" y="294"/>
                        <a:pt x="239" y="292"/>
                        <a:pt x="261" y="327"/>
                      </a:cubicBezTo>
                      <a:cubicBezTo>
                        <a:pt x="293" y="378"/>
                        <a:pt x="324" y="426"/>
                        <a:pt x="351" y="480"/>
                      </a:cubicBezTo>
                      <a:cubicBezTo>
                        <a:pt x="355" y="488"/>
                        <a:pt x="355" y="499"/>
                        <a:pt x="360" y="507"/>
                      </a:cubicBezTo>
                      <a:cubicBezTo>
                        <a:pt x="409" y="581"/>
                        <a:pt x="368" y="483"/>
                        <a:pt x="405" y="570"/>
                      </a:cubicBezTo>
                      <a:cubicBezTo>
                        <a:pt x="420" y="604"/>
                        <a:pt x="430" y="657"/>
                        <a:pt x="450" y="687"/>
                      </a:cubicBezTo>
                      <a:cubicBezTo>
                        <a:pt x="468" y="714"/>
                        <a:pt x="472" y="718"/>
                        <a:pt x="486" y="750"/>
                      </a:cubicBezTo>
                      <a:cubicBezTo>
                        <a:pt x="501" y="785"/>
                        <a:pt x="500" y="817"/>
                        <a:pt x="522" y="849"/>
                      </a:cubicBezTo>
                      <a:cubicBezTo>
                        <a:pt x="529" y="892"/>
                        <a:pt x="542" y="932"/>
                        <a:pt x="549" y="975"/>
                      </a:cubicBezTo>
                      <a:cubicBezTo>
                        <a:pt x="558" y="1029"/>
                        <a:pt x="559" y="1085"/>
                        <a:pt x="576" y="1137"/>
                      </a:cubicBezTo>
                      <a:cubicBezTo>
                        <a:pt x="562" y="1179"/>
                        <a:pt x="553" y="1225"/>
                        <a:pt x="531" y="1263"/>
                      </a:cubicBezTo>
                      <a:cubicBezTo>
                        <a:pt x="511" y="1297"/>
                        <a:pt x="481" y="1322"/>
                        <a:pt x="459" y="1353"/>
                      </a:cubicBezTo>
                      <a:cubicBezTo>
                        <a:pt x="448" y="1369"/>
                        <a:pt x="439" y="1402"/>
                        <a:pt x="423" y="1416"/>
                      </a:cubicBezTo>
                      <a:cubicBezTo>
                        <a:pt x="407" y="1430"/>
                        <a:pt x="384" y="1437"/>
                        <a:pt x="369" y="1452"/>
                      </a:cubicBezTo>
                      <a:cubicBezTo>
                        <a:pt x="333" y="1488"/>
                        <a:pt x="305" y="1525"/>
                        <a:pt x="270" y="1560"/>
                      </a:cubicBezTo>
                      <a:cubicBezTo>
                        <a:pt x="244" y="1637"/>
                        <a:pt x="198" y="1700"/>
                        <a:pt x="153" y="1767"/>
                      </a:cubicBezTo>
                      <a:cubicBezTo>
                        <a:pt x="137" y="1791"/>
                        <a:pt x="113" y="1847"/>
                        <a:pt x="99" y="1875"/>
                      </a:cubicBezTo>
                      <a:cubicBezTo>
                        <a:pt x="88" y="1930"/>
                        <a:pt x="76" y="1975"/>
                        <a:pt x="63" y="2028"/>
                      </a:cubicBezTo>
                      <a:cubicBezTo>
                        <a:pt x="51" y="2139"/>
                        <a:pt x="55" y="2197"/>
                        <a:pt x="9" y="2289"/>
                      </a:cubicBezTo>
                      <a:cubicBezTo>
                        <a:pt x="6" y="2319"/>
                        <a:pt x="0" y="2349"/>
                        <a:pt x="0" y="2379"/>
                      </a:cubicBezTo>
                      <a:cubicBezTo>
                        <a:pt x="0" y="2454"/>
                        <a:pt x="1" y="2529"/>
                        <a:pt x="9" y="2604"/>
                      </a:cubicBezTo>
                      <a:cubicBezTo>
                        <a:pt x="12" y="2628"/>
                        <a:pt x="39" y="2637"/>
                        <a:pt x="54" y="2649"/>
                      </a:cubicBezTo>
                      <a:cubicBezTo>
                        <a:pt x="93" y="2682"/>
                        <a:pt x="130" y="2690"/>
                        <a:pt x="180" y="2703"/>
                      </a:cubicBezTo>
                      <a:cubicBezTo>
                        <a:pt x="255" y="2695"/>
                        <a:pt x="321" y="2676"/>
                        <a:pt x="396" y="2667"/>
                      </a:cubicBezTo>
                      <a:cubicBezTo>
                        <a:pt x="477" y="2627"/>
                        <a:pt x="521" y="2592"/>
                        <a:pt x="612" y="2577"/>
                      </a:cubicBezTo>
                      <a:cubicBezTo>
                        <a:pt x="650" y="2562"/>
                        <a:pt x="691" y="2557"/>
                        <a:pt x="729" y="2541"/>
                      </a:cubicBezTo>
                      <a:cubicBezTo>
                        <a:pt x="777" y="2520"/>
                        <a:pt x="821" y="2467"/>
                        <a:pt x="855" y="2433"/>
                      </a:cubicBezTo>
                      <a:cubicBezTo>
                        <a:pt x="895" y="2393"/>
                        <a:pt x="957" y="2372"/>
                        <a:pt x="999" y="2334"/>
                      </a:cubicBezTo>
                      <a:cubicBezTo>
                        <a:pt x="1093" y="2249"/>
                        <a:pt x="1162" y="2153"/>
                        <a:pt x="1251" y="2064"/>
                      </a:cubicBezTo>
                      <a:cubicBezTo>
                        <a:pt x="1254" y="2052"/>
                        <a:pt x="1256" y="2040"/>
                        <a:pt x="1260" y="2028"/>
                      </a:cubicBezTo>
                      <a:cubicBezTo>
                        <a:pt x="1265" y="2015"/>
                        <a:pt x="1274" y="2005"/>
                        <a:pt x="1278" y="1992"/>
                      </a:cubicBezTo>
                      <a:cubicBezTo>
                        <a:pt x="1295" y="1940"/>
                        <a:pt x="1298" y="1889"/>
                        <a:pt x="1323" y="1839"/>
                      </a:cubicBezTo>
                      <a:cubicBezTo>
                        <a:pt x="1330" y="1663"/>
                        <a:pt x="1347" y="1537"/>
                        <a:pt x="1332" y="1362"/>
                      </a:cubicBezTo>
                      <a:cubicBezTo>
                        <a:pt x="1325" y="1287"/>
                        <a:pt x="1296" y="1209"/>
                        <a:pt x="1278" y="1137"/>
                      </a:cubicBezTo>
                      <a:cubicBezTo>
                        <a:pt x="1270" y="1058"/>
                        <a:pt x="1263" y="900"/>
                        <a:pt x="1224" y="831"/>
                      </a:cubicBezTo>
                      <a:cubicBezTo>
                        <a:pt x="1194" y="779"/>
                        <a:pt x="1140" y="746"/>
                        <a:pt x="1107" y="696"/>
                      </a:cubicBezTo>
                      <a:cubicBezTo>
                        <a:pt x="1041" y="598"/>
                        <a:pt x="949" y="477"/>
                        <a:pt x="900" y="372"/>
                      </a:cubicBezTo>
                      <a:cubicBezTo>
                        <a:pt x="847" y="258"/>
                        <a:pt x="860" y="151"/>
                        <a:pt x="729" y="129"/>
                      </a:cubicBezTo>
                      <a:cubicBezTo>
                        <a:pt x="670" y="100"/>
                        <a:pt x="559" y="33"/>
                        <a:pt x="495" y="30"/>
                      </a:cubicBezTo>
                      <a:cubicBezTo>
                        <a:pt x="435" y="27"/>
                        <a:pt x="375" y="24"/>
                        <a:pt x="315" y="21"/>
                      </a:cubicBezTo>
                      <a:cubicBezTo>
                        <a:pt x="267" y="5"/>
                        <a:pt x="297" y="9"/>
                        <a:pt x="225" y="30"/>
                      </a:cubicBezTo>
                      <a:close/>
                    </a:path>
                  </a:pathLst>
                </a:custGeom>
                <a:solidFill>
                  <a:srgbClr val="FFCC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" name="Freeform 4"/>
                <p:cNvSpPr>
                  <a:spLocks/>
                </p:cNvSpPr>
                <p:nvPr/>
              </p:nvSpPr>
              <p:spPr bwMode="auto">
                <a:xfrm>
                  <a:off x="1000125" y="3352800"/>
                  <a:ext cx="1527175" cy="2400300"/>
                </a:xfrm>
                <a:custGeom>
                  <a:avLst/>
                  <a:gdLst/>
                  <a:ahLst/>
                  <a:cxnLst>
                    <a:cxn ang="0">
                      <a:pos x="712" y="0"/>
                    </a:cxn>
                    <a:cxn ang="0">
                      <a:pos x="676" y="171"/>
                    </a:cxn>
                    <a:cxn ang="0">
                      <a:pos x="613" y="234"/>
                    </a:cxn>
                    <a:cxn ang="0">
                      <a:pos x="541" y="342"/>
                    </a:cxn>
                    <a:cxn ang="0">
                      <a:pos x="460" y="432"/>
                    </a:cxn>
                    <a:cxn ang="0">
                      <a:pos x="334" y="576"/>
                    </a:cxn>
                    <a:cxn ang="0">
                      <a:pos x="235" y="720"/>
                    </a:cxn>
                    <a:cxn ang="0">
                      <a:pos x="226" y="747"/>
                    </a:cxn>
                    <a:cxn ang="0">
                      <a:pos x="181" y="837"/>
                    </a:cxn>
                    <a:cxn ang="0">
                      <a:pos x="163" y="927"/>
                    </a:cxn>
                    <a:cxn ang="0">
                      <a:pos x="109" y="1035"/>
                    </a:cxn>
                    <a:cxn ang="0">
                      <a:pos x="37" y="1296"/>
                    </a:cxn>
                    <a:cxn ang="0">
                      <a:pos x="64" y="1512"/>
                    </a:cxn>
                    <a:cxn ang="0">
                      <a:pos x="217" y="1485"/>
                    </a:cxn>
                    <a:cxn ang="0">
                      <a:pos x="388" y="1422"/>
                    </a:cxn>
                    <a:cxn ang="0">
                      <a:pos x="586" y="1260"/>
                    </a:cxn>
                    <a:cxn ang="0">
                      <a:pos x="910" y="990"/>
                    </a:cxn>
                    <a:cxn ang="0">
                      <a:pos x="928" y="693"/>
                    </a:cxn>
                    <a:cxn ang="0">
                      <a:pos x="919" y="441"/>
                    </a:cxn>
                    <a:cxn ang="0">
                      <a:pos x="901" y="387"/>
                    </a:cxn>
                    <a:cxn ang="0">
                      <a:pos x="865" y="333"/>
                    </a:cxn>
                    <a:cxn ang="0">
                      <a:pos x="838" y="225"/>
                    </a:cxn>
                    <a:cxn ang="0">
                      <a:pos x="802" y="117"/>
                    </a:cxn>
                    <a:cxn ang="0">
                      <a:pos x="784" y="36"/>
                    </a:cxn>
                    <a:cxn ang="0">
                      <a:pos x="712" y="0"/>
                    </a:cxn>
                  </a:cxnLst>
                  <a:rect l="0" t="0" r="r" b="b"/>
                  <a:pathLst>
                    <a:path w="962" h="1512">
                      <a:moveTo>
                        <a:pt x="712" y="0"/>
                      </a:moveTo>
                      <a:cubicBezTo>
                        <a:pt x="710" y="23"/>
                        <a:pt x="701" y="146"/>
                        <a:pt x="676" y="171"/>
                      </a:cubicBezTo>
                      <a:cubicBezTo>
                        <a:pt x="655" y="192"/>
                        <a:pt x="613" y="234"/>
                        <a:pt x="613" y="234"/>
                      </a:cubicBezTo>
                      <a:cubicBezTo>
                        <a:pt x="600" y="288"/>
                        <a:pt x="588" y="310"/>
                        <a:pt x="541" y="342"/>
                      </a:cubicBezTo>
                      <a:cubicBezTo>
                        <a:pt x="516" y="379"/>
                        <a:pt x="496" y="405"/>
                        <a:pt x="460" y="432"/>
                      </a:cubicBezTo>
                      <a:cubicBezTo>
                        <a:pt x="440" y="472"/>
                        <a:pt x="377" y="562"/>
                        <a:pt x="334" y="576"/>
                      </a:cubicBezTo>
                      <a:cubicBezTo>
                        <a:pt x="308" y="628"/>
                        <a:pt x="267" y="671"/>
                        <a:pt x="235" y="720"/>
                      </a:cubicBezTo>
                      <a:cubicBezTo>
                        <a:pt x="230" y="728"/>
                        <a:pt x="230" y="739"/>
                        <a:pt x="226" y="747"/>
                      </a:cubicBezTo>
                      <a:cubicBezTo>
                        <a:pt x="211" y="778"/>
                        <a:pt x="189" y="802"/>
                        <a:pt x="181" y="837"/>
                      </a:cubicBezTo>
                      <a:cubicBezTo>
                        <a:pt x="177" y="854"/>
                        <a:pt x="172" y="907"/>
                        <a:pt x="163" y="927"/>
                      </a:cubicBezTo>
                      <a:cubicBezTo>
                        <a:pt x="148" y="964"/>
                        <a:pt x="122" y="997"/>
                        <a:pt x="109" y="1035"/>
                      </a:cubicBezTo>
                      <a:cubicBezTo>
                        <a:pt x="80" y="1121"/>
                        <a:pt x="55" y="1207"/>
                        <a:pt x="37" y="1296"/>
                      </a:cubicBezTo>
                      <a:cubicBezTo>
                        <a:pt x="31" y="1361"/>
                        <a:pt x="0" y="1469"/>
                        <a:pt x="64" y="1512"/>
                      </a:cubicBezTo>
                      <a:cubicBezTo>
                        <a:pt x="114" y="1507"/>
                        <a:pt x="170" y="1506"/>
                        <a:pt x="217" y="1485"/>
                      </a:cubicBezTo>
                      <a:cubicBezTo>
                        <a:pt x="281" y="1456"/>
                        <a:pt x="319" y="1434"/>
                        <a:pt x="388" y="1422"/>
                      </a:cubicBezTo>
                      <a:cubicBezTo>
                        <a:pt x="439" y="1354"/>
                        <a:pt x="519" y="1310"/>
                        <a:pt x="586" y="1260"/>
                      </a:cubicBezTo>
                      <a:cubicBezTo>
                        <a:pt x="700" y="1174"/>
                        <a:pt x="785" y="1061"/>
                        <a:pt x="910" y="990"/>
                      </a:cubicBezTo>
                      <a:cubicBezTo>
                        <a:pt x="962" y="913"/>
                        <a:pt x="932" y="769"/>
                        <a:pt x="928" y="693"/>
                      </a:cubicBezTo>
                      <a:cubicBezTo>
                        <a:pt x="944" y="594"/>
                        <a:pt x="951" y="538"/>
                        <a:pt x="919" y="441"/>
                      </a:cubicBezTo>
                      <a:cubicBezTo>
                        <a:pt x="913" y="423"/>
                        <a:pt x="907" y="405"/>
                        <a:pt x="901" y="387"/>
                      </a:cubicBezTo>
                      <a:cubicBezTo>
                        <a:pt x="894" y="366"/>
                        <a:pt x="865" y="333"/>
                        <a:pt x="865" y="333"/>
                      </a:cubicBezTo>
                      <a:cubicBezTo>
                        <a:pt x="856" y="297"/>
                        <a:pt x="850" y="260"/>
                        <a:pt x="838" y="225"/>
                      </a:cubicBezTo>
                      <a:cubicBezTo>
                        <a:pt x="828" y="194"/>
                        <a:pt x="808" y="151"/>
                        <a:pt x="802" y="117"/>
                      </a:cubicBezTo>
                      <a:cubicBezTo>
                        <a:pt x="802" y="116"/>
                        <a:pt x="793" y="48"/>
                        <a:pt x="784" y="36"/>
                      </a:cubicBezTo>
                      <a:cubicBezTo>
                        <a:pt x="768" y="15"/>
                        <a:pt x="734" y="11"/>
                        <a:pt x="712" y="0"/>
                      </a:cubicBezTo>
                      <a:close/>
                    </a:path>
                  </a:pathLst>
                </a:custGeom>
                <a:solidFill>
                  <a:srgbClr val="CC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5"/>
                <p:cNvSpPr>
                  <a:spLocks/>
                </p:cNvSpPr>
                <p:nvPr/>
              </p:nvSpPr>
              <p:spPr bwMode="auto">
                <a:xfrm>
                  <a:off x="1146175" y="4414838"/>
                  <a:ext cx="949325" cy="1227137"/>
                </a:xfrm>
                <a:custGeom>
                  <a:avLst/>
                  <a:gdLst/>
                  <a:ahLst/>
                  <a:cxnLst>
                    <a:cxn ang="0">
                      <a:pos x="319" y="90"/>
                    </a:cxn>
                    <a:cxn ang="0">
                      <a:pos x="193" y="207"/>
                    </a:cxn>
                    <a:cxn ang="0">
                      <a:pos x="112" y="405"/>
                    </a:cxn>
                    <a:cxn ang="0">
                      <a:pos x="85" y="468"/>
                    </a:cxn>
                    <a:cxn ang="0">
                      <a:pos x="49" y="576"/>
                    </a:cxn>
                    <a:cxn ang="0">
                      <a:pos x="13" y="684"/>
                    </a:cxn>
                    <a:cxn ang="0">
                      <a:pos x="22" y="756"/>
                    </a:cxn>
                    <a:cxn ang="0">
                      <a:pos x="139" y="747"/>
                    </a:cxn>
                    <a:cxn ang="0">
                      <a:pos x="301" y="630"/>
                    </a:cxn>
                    <a:cxn ang="0">
                      <a:pos x="427" y="558"/>
                    </a:cxn>
                    <a:cxn ang="0">
                      <a:pos x="499" y="459"/>
                    </a:cxn>
                    <a:cxn ang="0">
                      <a:pos x="571" y="333"/>
                    </a:cxn>
                    <a:cxn ang="0">
                      <a:pos x="598" y="117"/>
                    </a:cxn>
                    <a:cxn ang="0">
                      <a:pos x="517" y="0"/>
                    </a:cxn>
                    <a:cxn ang="0">
                      <a:pos x="436" y="18"/>
                    </a:cxn>
                    <a:cxn ang="0">
                      <a:pos x="409" y="45"/>
                    </a:cxn>
                    <a:cxn ang="0">
                      <a:pos x="319" y="90"/>
                    </a:cxn>
                  </a:cxnLst>
                  <a:rect l="0" t="0" r="r" b="b"/>
                  <a:pathLst>
                    <a:path w="598" h="773">
                      <a:moveTo>
                        <a:pt x="319" y="90"/>
                      </a:moveTo>
                      <a:cubicBezTo>
                        <a:pt x="269" y="123"/>
                        <a:pt x="243" y="174"/>
                        <a:pt x="193" y="207"/>
                      </a:cubicBezTo>
                      <a:cubicBezTo>
                        <a:pt x="170" y="276"/>
                        <a:pt x="153" y="344"/>
                        <a:pt x="112" y="405"/>
                      </a:cubicBezTo>
                      <a:cubicBezTo>
                        <a:pt x="88" y="500"/>
                        <a:pt x="121" y="388"/>
                        <a:pt x="85" y="468"/>
                      </a:cubicBezTo>
                      <a:cubicBezTo>
                        <a:pt x="70" y="501"/>
                        <a:pt x="61" y="541"/>
                        <a:pt x="49" y="576"/>
                      </a:cubicBezTo>
                      <a:cubicBezTo>
                        <a:pt x="36" y="614"/>
                        <a:pt x="36" y="650"/>
                        <a:pt x="13" y="684"/>
                      </a:cubicBezTo>
                      <a:cubicBezTo>
                        <a:pt x="16" y="708"/>
                        <a:pt x="0" y="745"/>
                        <a:pt x="22" y="756"/>
                      </a:cubicBezTo>
                      <a:cubicBezTo>
                        <a:pt x="57" y="773"/>
                        <a:pt x="100" y="752"/>
                        <a:pt x="139" y="747"/>
                      </a:cubicBezTo>
                      <a:cubicBezTo>
                        <a:pt x="202" y="739"/>
                        <a:pt x="254" y="666"/>
                        <a:pt x="301" y="630"/>
                      </a:cubicBezTo>
                      <a:cubicBezTo>
                        <a:pt x="342" y="598"/>
                        <a:pt x="385" y="586"/>
                        <a:pt x="427" y="558"/>
                      </a:cubicBezTo>
                      <a:cubicBezTo>
                        <a:pt x="441" y="515"/>
                        <a:pt x="474" y="494"/>
                        <a:pt x="499" y="459"/>
                      </a:cubicBezTo>
                      <a:cubicBezTo>
                        <a:pt x="526" y="421"/>
                        <a:pt x="550" y="376"/>
                        <a:pt x="571" y="333"/>
                      </a:cubicBezTo>
                      <a:cubicBezTo>
                        <a:pt x="588" y="250"/>
                        <a:pt x="592" y="218"/>
                        <a:pt x="598" y="117"/>
                      </a:cubicBezTo>
                      <a:cubicBezTo>
                        <a:pt x="588" y="49"/>
                        <a:pt x="583" y="22"/>
                        <a:pt x="517" y="0"/>
                      </a:cubicBezTo>
                      <a:cubicBezTo>
                        <a:pt x="490" y="6"/>
                        <a:pt x="462" y="7"/>
                        <a:pt x="436" y="18"/>
                      </a:cubicBezTo>
                      <a:cubicBezTo>
                        <a:pt x="424" y="23"/>
                        <a:pt x="419" y="37"/>
                        <a:pt x="409" y="45"/>
                      </a:cubicBezTo>
                      <a:cubicBezTo>
                        <a:pt x="358" y="84"/>
                        <a:pt x="368" y="78"/>
                        <a:pt x="319" y="90"/>
                      </a:cubicBezTo>
                      <a:close/>
                    </a:path>
                  </a:pathLst>
                </a:custGeom>
                <a:solidFill>
                  <a:srgbClr val="99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6"/>
                <p:cNvSpPr>
                  <a:spLocks/>
                </p:cNvSpPr>
                <p:nvPr/>
              </p:nvSpPr>
              <p:spPr bwMode="auto">
                <a:xfrm>
                  <a:off x="1258888" y="5043488"/>
                  <a:ext cx="393700" cy="515937"/>
                </a:xfrm>
                <a:custGeom>
                  <a:avLst/>
                  <a:gdLst/>
                  <a:ahLst/>
                  <a:cxnLst>
                    <a:cxn ang="0">
                      <a:pos x="221" y="0"/>
                    </a:cxn>
                    <a:cxn ang="0">
                      <a:pos x="104" y="63"/>
                    </a:cxn>
                    <a:cxn ang="0">
                      <a:pos x="5" y="234"/>
                    </a:cxn>
                    <a:cxn ang="0">
                      <a:pos x="77" y="306"/>
                    </a:cxn>
                    <a:cxn ang="0">
                      <a:pos x="185" y="234"/>
                    </a:cxn>
                    <a:cxn ang="0">
                      <a:pos x="239" y="126"/>
                    </a:cxn>
                    <a:cxn ang="0">
                      <a:pos x="248" y="99"/>
                    </a:cxn>
                    <a:cxn ang="0">
                      <a:pos x="221" y="0"/>
                    </a:cxn>
                  </a:cxnLst>
                  <a:rect l="0" t="0" r="r" b="b"/>
                  <a:pathLst>
                    <a:path w="248" h="325">
                      <a:moveTo>
                        <a:pt x="221" y="0"/>
                      </a:moveTo>
                      <a:cubicBezTo>
                        <a:pt x="177" y="22"/>
                        <a:pt x="146" y="35"/>
                        <a:pt x="104" y="63"/>
                      </a:cubicBezTo>
                      <a:cubicBezTo>
                        <a:pt x="52" y="98"/>
                        <a:pt x="24" y="178"/>
                        <a:pt x="5" y="234"/>
                      </a:cubicBezTo>
                      <a:cubicBezTo>
                        <a:pt x="15" y="315"/>
                        <a:pt x="0" y="325"/>
                        <a:pt x="77" y="306"/>
                      </a:cubicBezTo>
                      <a:cubicBezTo>
                        <a:pt x="110" y="284"/>
                        <a:pt x="148" y="246"/>
                        <a:pt x="185" y="234"/>
                      </a:cubicBezTo>
                      <a:cubicBezTo>
                        <a:pt x="232" y="164"/>
                        <a:pt x="214" y="201"/>
                        <a:pt x="239" y="126"/>
                      </a:cubicBezTo>
                      <a:cubicBezTo>
                        <a:pt x="242" y="117"/>
                        <a:pt x="248" y="99"/>
                        <a:pt x="248" y="99"/>
                      </a:cubicBezTo>
                      <a:cubicBezTo>
                        <a:pt x="232" y="52"/>
                        <a:pt x="221" y="56"/>
                        <a:pt x="221" y="0"/>
                      </a:cubicBezTo>
                      <a:close/>
                    </a:path>
                  </a:pathLst>
                </a:custGeom>
                <a:solidFill>
                  <a:srgbClr val="33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7"/>
                <p:cNvSpPr>
                  <a:spLocks/>
                </p:cNvSpPr>
                <p:nvPr/>
              </p:nvSpPr>
              <p:spPr bwMode="auto">
                <a:xfrm>
                  <a:off x="1323975" y="5272088"/>
                  <a:ext cx="127000" cy="182562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0" y="63"/>
                    </a:cxn>
                    <a:cxn ang="0">
                      <a:pos x="63" y="99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80" h="115">
                      <a:moveTo>
                        <a:pt x="72" y="0"/>
                      </a:moveTo>
                      <a:cubicBezTo>
                        <a:pt x="9" y="42"/>
                        <a:pt x="30" y="18"/>
                        <a:pt x="0" y="63"/>
                      </a:cubicBezTo>
                      <a:cubicBezTo>
                        <a:pt x="12" y="112"/>
                        <a:pt x="14" y="115"/>
                        <a:pt x="63" y="99"/>
                      </a:cubicBezTo>
                      <a:cubicBezTo>
                        <a:pt x="80" y="49"/>
                        <a:pt x="72" y="81"/>
                        <a:pt x="72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0" name="Group 32"/>
            <p:cNvGrpSpPr/>
            <p:nvPr/>
          </p:nvGrpSpPr>
          <p:grpSpPr>
            <a:xfrm>
              <a:off x="5419725" y="871537"/>
              <a:ext cx="3979446" cy="6248400"/>
              <a:chOff x="5419725" y="871537"/>
              <a:chExt cx="3979446" cy="6248400"/>
            </a:xfrm>
          </p:grpSpPr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 flipH="1">
                <a:off x="5419725" y="4529137"/>
                <a:ext cx="1905000" cy="2590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1" name="Group 31"/>
              <p:cNvGrpSpPr/>
              <p:nvPr/>
            </p:nvGrpSpPr>
            <p:grpSpPr>
              <a:xfrm>
                <a:off x="6029325" y="871537"/>
                <a:ext cx="3369846" cy="6001018"/>
                <a:chOff x="6029325" y="871537"/>
                <a:chExt cx="3369846" cy="6001018"/>
              </a:xfrm>
            </p:grpSpPr>
            <p:sp>
              <p:nvSpPr>
                <p:cNvPr id="5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7019925" y="947737"/>
                  <a:ext cx="457200" cy="685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6029325" y="1633537"/>
                  <a:ext cx="990600" cy="1447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" name="Line 10"/>
                <p:cNvSpPr>
                  <a:spLocks noChangeShapeType="1"/>
                </p:cNvSpPr>
                <p:nvPr/>
              </p:nvSpPr>
              <p:spPr bwMode="auto">
                <a:xfrm flipH="1" flipV="1">
                  <a:off x="6029325" y="1938337"/>
                  <a:ext cx="533400" cy="381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" name="Line 11"/>
                <p:cNvSpPr>
                  <a:spLocks noChangeShapeType="1"/>
                </p:cNvSpPr>
                <p:nvPr/>
              </p:nvSpPr>
              <p:spPr bwMode="auto">
                <a:xfrm>
                  <a:off x="6562725" y="2319337"/>
                  <a:ext cx="1600200" cy="1219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7096125" y="2090737"/>
                  <a:ext cx="76200" cy="685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" name="Line 13"/>
                <p:cNvSpPr>
                  <a:spLocks noChangeShapeType="1"/>
                </p:cNvSpPr>
                <p:nvPr/>
              </p:nvSpPr>
              <p:spPr bwMode="auto">
                <a:xfrm>
                  <a:off x="7172325" y="2776537"/>
                  <a:ext cx="304800" cy="3429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7324725" y="3843337"/>
                  <a:ext cx="457200" cy="685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6943726" y="871537"/>
                  <a:ext cx="427038" cy="4055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 i="0" dirty="0">
                      <a:sym typeface="Symbol" pitchFamily="-112" charset="2"/>
                    </a:rPr>
                    <a:t></a:t>
                  </a:r>
                  <a:r>
                    <a:rPr lang="en-US" sz="1600" i="0" baseline="-25000" dirty="0">
                      <a:sym typeface="Symbol" pitchFamily="-112" charset="2"/>
                    </a:rPr>
                    <a:t>0</a:t>
                  </a:r>
                  <a:r>
                    <a:rPr lang="en-US" sz="1400" i="0" baseline="-25000" dirty="0">
                      <a:sym typeface="Symbol" pitchFamily="-112" charset="2"/>
                    </a:rPr>
                    <a:t> </a:t>
                  </a:r>
                </a:p>
              </p:txBody>
            </p:sp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7172324" y="2014537"/>
                  <a:ext cx="529484" cy="4055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 i="0" dirty="0">
                      <a:sym typeface="Symbol" pitchFamily="-112" charset="2"/>
                    </a:rPr>
                    <a:t></a:t>
                  </a:r>
                  <a:r>
                    <a:rPr lang="en-US" sz="1600" i="0" baseline="-25000" dirty="0">
                      <a:sym typeface="Symbol" pitchFamily="-112" charset="2"/>
                    </a:rPr>
                    <a:t>2</a:t>
                  </a:r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029325" y="1633537"/>
                  <a:ext cx="523875" cy="4055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 i="0" dirty="0">
                      <a:sym typeface="Symbol" pitchFamily="-112" charset="2"/>
                    </a:rPr>
                    <a:t></a:t>
                  </a:r>
                  <a:r>
                    <a:rPr lang="en-US" sz="1600" i="0" baseline="-25000" dirty="0">
                      <a:sym typeface="Symbol" pitchFamily="-112" charset="2"/>
                    </a:rPr>
                    <a:t>1</a:t>
                  </a:r>
                </a:p>
              </p:txBody>
            </p:sp>
            <p:sp>
              <p:nvSpPr>
                <p:cNvPr id="16" name="Rectangle 23"/>
                <p:cNvSpPr>
                  <a:spLocks noChangeArrowheads="1"/>
                </p:cNvSpPr>
                <p:nvPr/>
              </p:nvSpPr>
              <p:spPr bwMode="auto">
                <a:xfrm>
                  <a:off x="7629525" y="3995737"/>
                  <a:ext cx="521547" cy="4055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 i="0" dirty="0">
                      <a:sym typeface="Symbol" pitchFamily="-112" charset="2"/>
                    </a:rPr>
                    <a:t></a:t>
                  </a:r>
                  <a:r>
                    <a:rPr lang="en-US" sz="1600" i="0" baseline="-25000" dirty="0">
                      <a:sym typeface="Symbol" pitchFamily="-112" charset="2"/>
                    </a:rPr>
                    <a:t>3</a:t>
                  </a:r>
                </a:p>
              </p:txBody>
            </p:sp>
            <p:sp>
              <p:nvSpPr>
                <p:cNvPr id="17" name="Rectangle 24"/>
                <p:cNvSpPr>
                  <a:spLocks noChangeArrowheads="1"/>
                </p:cNvSpPr>
                <p:nvPr/>
              </p:nvSpPr>
              <p:spPr bwMode="auto">
                <a:xfrm>
                  <a:off x="6867526" y="2700336"/>
                  <a:ext cx="457198" cy="4055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 i="0" dirty="0">
                      <a:sym typeface="Symbol" pitchFamily="-112" charset="2"/>
                    </a:rPr>
                    <a:t>x</a:t>
                  </a:r>
                  <a:r>
                    <a:rPr lang="en-US" sz="1600" i="0" baseline="-25000" dirty="0">
                      <a:sym typeface="Symbol" pitchFamily="-112" charset="2"/>
                    </a:rPr>
                    <a:t>2</a:t>
                  </a:r>
                </a:p>
              </p:txBody>
            </p:sp>
            <p:sp>
              <p:nvSpPr>
                <p:cNvPr id="18" name="Rectangle 25"/>
                <p:cNvSpPr>
                  <a:spLocks noChangeArrowheads="1"/>
                </p:cNvSpPr>
                <p:nvPr/>
              </p:nvSpPr>
              <p:spPr bwMode="auto">
                <a:xfrm>
                  <a:off x="6435725" y="2287585"/>
                  <a:ext cx="584199" cy="4055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 i="0" dirty="0">
                      <a:sym typeface="Symbol" pitchFamily="-112" charset="2"/>
                    </a:rPr>
                    <a:t>x</a:t>
                  </a:r>
                  <a:r>
                    <a:rPr lang="en-US" sz="1600" i="0" baseline="-25000" dirty="0">
                      <a:sym typeface="Symbol" pitchFamily="-112" charset="2"/>
                    </a:rPr>
                    <a:t>1</a:t>
                  </a:r>
                </a:p>
              </p:txBody>
            </p:sp>
            <p:sp>
              <p:nvSpPr>
                <p:cNvPr id="19" name="Rectangle 26"/>
                <p:cNvSpPr>
                  <a:spLocks noChangeArrowheads="1"/>
                </p:cNvSpPr>
                <p:nvPr/>
              </p:nvSpPr>
              <p:spPr bwMode="auto">
                <a:xfrm>
                  <a:off x="6969125" y="4300537"/>
                  <a:ext cx="508000" cy="4055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 i="0" dirty="0">
                      <a:sym typeface="Symbol" pitchFamily="-112" charset="2"/>
                    </a:rPr>
                    <a:t>x</a:t>
                  </a:r>
                  <a:r>
                    <a:rPr lang="en-US" sz="1600" i="0" baseline="-25000" dirty="0">
                      <a:sym typeface="Symbol" pitchFamily="-112" charset="2"/>
                    </a:rPr>
                    <a:t>3</a:t>
                  </a:r>
                </a:p>
              </p:txBody>
            </p:sp>
            <p:sp>
              <p:nvSpPr>
                <p:cNvPr id="2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6337942" y="6503837"/>
                  <a:ext cx="3061229" cy="3687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 i="0" dirty="0">
                      <a:latin typeface="Comic Sans MS"/>
                      <a:cs typeface="Comic Sans MS"/>
                    </a:rPr>
                    <a:t>Minimum of cost function </a:t>
                  </a:r>
                  <a:r>
                    <a:rPr lang="en-US" sz="1400" i="1" dirty="0">
                      <a:latin typeface="Comic Sans MS"/>
                      <a:cs typeface="Comic Sans MS"/>
                    </a:rPr>
                    <a:t>J</a:t>
                  </a:r>
                </a:p>
              </p:txBody>
            </p:sp>
            <p:sp>
              <p:nvSpPr>
                <p:cNvPr id="22" name="Line 64"/>
                <p:cNvSpPr>
                  <a:spLocks noChangeShapeType="1"/>
                </p:cNvSpPr>
                <p:nvPr/>
              </p:nvSpPr>
              <p:spPr bwMode="auto">
                <a:xfrm flipH="1" flipV="1">
                  <a:off x="6553200" y="5824537"/>
                  <a:ext cx="228600" cy="685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6889182" y="2234262"/>
            <a:ext cx="4331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b="1" i="0" dirty="0" smtClean="0">
                <a:sym typeface="Symbol" pitchFamily="-112" charset="2"/>
              </a:rPr>
              <a:t>x</a:t>
            </a:r>
            <a:r>
              <a:rPr lang="en-US" sz="1600" i="0" baseline="-25000" dirty="0" smtClean="0">
                <a:sym typeface="Symbol" pitchFamily="-112" charset="2"/>
              </a:rPr>
              <a:t>0</a:t>
            </a:r>
            <a:endParaRPr lang="en-US" sz="1600" i="0" baseline="-25000" dirty="0">
              <a:sym typeface="Symbol" pitchFamily="-112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4905" y="5940985"/>
            <a:ext cx="57135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*</a:t>
            </a:r>
            <a:r>
              <a:rPr lang="en-US" sz="1400" dirty="0" smtClean="0">
                <a:latin typeface="Comic Sans MS"/>
                <a:cs typeface="Comic Sans MS"/>
              </a:rPr>
              <a:t>The underlying atmospheric transport model can and should be parallelized as much as possible, e.g. with domain decomposition; here we look at parallelizing the </a:t>
            </a:r>
            <a:r>
              <a:rPr lang="en-US" sz="1400" i="1" dirty="0" smtClean="0">
                <a:latin typeface="Comic Sans MS"/>
                <a:cs typeface="Comic Sans MS"/>
              </a:rPr>
              <a:t>inverse method</a:t>
            </a:r>
            <a:endParaRPr lang="en-US" sz="1400" i="1" dirty="0"/>
          </a:p>
        </p:txBody>
      </p:sp>
      <p:sp>
        <p:nvSpPr>
          <p:cNvPr id="37" name="Text Box 63"/>
          <p:cNvSpPr txBox="1">
            <a:spLocks noChangeArrowheads="1"/>
          </p:cNvSpPr>
          <p:nvPr/>
        </p:nvSpPr>
        <p:spPr bwMode="auto">
          <a:xfrm>
            <a:off x="8022784" y="2205724"/>
            <a:ext cx="2899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omic Sans MS"/>
                <a:cs typeface="Comic Sans MS"/>
              </a:rPr>
              <a:t>Initial flux</a:t>
            </a:r>
          </a:p>
          <a:p>
            <a:r>
              <a:rPr lang="en-US" sz="1400" dirty="0" smtClean="0">
                <a:latin typeface="Comic Sans MS"/>
                <a:cs typeface="Comic Sans MS"/>
              </a:rPr>
              <a:t>estimate</a:t>
            </a:r>
            <a:endParaRPr lang="en-US" sz="1400" baseline="-25000" dirty="0">
              <a:latin typeface="Comic Sans MS"/>
              <a:cs typeface="Comic Sans MS"/>
            </a:endParaRPr>
          </a:p>
        </p:txBody>
      </p: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5505944" y="4403658"/>
            <a:ext cx="10506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omic Sans MS"/>
                <a:cs typeface="Comic Sans MS"/>
              </a:rPr>
              <a:t>Final flux</a:t>
            </a:r>
          </a:p>
          <a:p>
            <a:r>
              <a:rPr lang="en-US" sz="1400" dirty="0" smtClean="0">
                <a:latin typeface="Comic Sans MS"/>
                <a:cs typeface="Comic Sans MS"/>
              </a:rPr>
              <a:t>estimate</a:t>
            </a:r>
            <a:endParaRPr lang="en-US" sz="1400" baseline="-25000" dirty="0">
              <a:latin typeface="Comic Sans MS"/>
              <a:cs typeface="Comic Sans M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6200000" flipH="1">
            <a:off x="5993485" y="5117982"/>
            <a:ext cx="819007" cy="6576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7365107" y="2458970"/>
            <a:ext cx="643406" cy="27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9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Solution: solve in measurement space            with Bennett’s </a:t>
            </a:r>
            <a:r>
              <a:rPr lang="en-US" sz="2800" dirty="0" err="1" smtClean="0">
                <a:latin typeface="Comic Sans MS"/>
                <a:cs typeface="Comic Sans MS"/>
              </a:rPr>
              <a:t>representer</a:t>
            </a:r>
            <a:r>
              <a:rPr lang="en-US" sz="2800" dirty="0" smtClean="0">
                <a:latin typeface="Comic Sans MS"/>
                <a:cs typeface="Comic Sans MS"/>
              </a:rPr>
              <a:t> method</a:t>
            </a:r>
            <a:endParaRPr lang="en-US" sz="2800" dirty="0">
              <a:latin typeface="Comic Sans MS"/>
              <a:cs typeface="Comic Sans MS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3164401" y="1723543"/>
          <a:ext cx="5713413" cy="458788"/>
        </p:xfrm>
        <a:graphic>
          <a:graphicData uri="http://schemas.openxmlformats.org/presentationml/2006/ole">
            <p:oleObj spid="_x0000_s29698" name="Equation" r:id="rId3" imgW="2844800" imgH="2286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936543" y="3599631"/>
          <a:ext cx="4689475" cy="403225"/>
        </p:xfrm>
        <a:graphic>
          <a:graphicData uri="http://schemas.openxmlformats.org/presentationml/2006/ole">
            <p:oleObj spid="_x0000_s29699" name="Equation" r:id="rId4" imgW="2362200" imgH="203200" progId="Equation.3">
              <p:embed/>
            </p:oleObj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2650456" y="4332501"/>
            <a:ext cx="2833103" cy="916174"/>
            <a:chOff x="3936543" y="4357617"/>
            <a:chExt cx="2833103" cy="916174"/>
          </a:xfrm>
        </p:grpSpPr>
        <p:graphicFrame>
          <p:nvGraphicFramePr>
            <p:cNvPr id="5125" name="Object 5"/>
            <p:cNvGraphicFramePr>
              <a:graphicFrameLocks noChangeAspect="1"/>
            </p:cNvGraphicFramePr>
            <p:nvPr/>
          </p:nvGraphicFramePr>
          <p:xfrm>
            <a:off x="3936543" y="4357617"/>
            <a:ext cx="2833103" cy="377747"/>
          </p:xfrm>
          <a:graphic>
            <a:graphicData uri="http://schemas.openxmlformats.org/presentationml/2006/ole">
              <p:oleObj spid="_x0000_s29700" name="Equation" r:id="rId5" imgW="1524000" imgH="203200" progId="Equation.3">
                <p:embed/>
              </p:oleObj>
            </a:graphicData>
          </a:graphic>
        </p:graphicFrame>
        <p:graphicFrame>
          <p:nvGraphicFramePr>
            <p:cNvPr id="5126" name="Object 6"/>
            <p:cNvGraphicFramePr>
              <a:graphicFrameLocks noChangeAspect="1"/>
            </p:cNvGraphicFramePr>
            <p:nvPr/>
          </p:nvGraphicFramePr>
          <p:xfrm>
            <a:off x="4877725" y="4901036"/>
            <a:ext cx="1700695" cy="372755"/>
          </p:xfrm>
          <a:graphic>
            <a:graphicData uri="http://schemas.openxmlformats.org/presentationml/2006/ole">
              <p:oleObj spid="_x0000_s29701" name="Equation" r:id="rId6" imgW="927100" imgH="203200" progId="Equation.3">
                <p:embed/>
              </p:oleObj>
            </a:graphicData>
          </a:graphic>
        </p:graphicFrame>
      </p:grpSp>
      <p:grpSp>
        <p:nvGrpSpPr>
          <p:cNvPr id="5" name="Group 15"/>
          <p:cNvGrpSpPr/>
          <p:nvPr/>
        </p:nvGrpSpPr>
        <p:grpSpPr>
          <a:xfrm>
            <a:off x="6208541" y="4895927"/>
            <a:ext cx="2423039" cy="1010389"/>
            <a:chOff x="3652400" y="5505470"/>
            <a:chExt cx="2423039" cy="1010389"/>
          </a:xfrm>
        </p:grpSpPr>
        <p:graphicFrame>
          <p:nvGraphicFramePr>
            <p:cNvPr id="5127" name="Object 7"/>
            <p:cNvGraphicFramePr>
              <a:graphicFrameLocks noChangeAspect="1"/>
            </p:cNvGraphicFramePr>
            <p:nvPr/>
          </p:nvGraphicFramePr>
          <p:xfrm>
            <a:off x="3698875" y="5505470"/>
            <a:ext cx="2341563" cy="414652"/>
          </p:xfrm>
          <a:graphic>
            <a:graphicData uri="http://schemas.openxmlformats.org/presentationml/2006/ole">
              <p:oleObj spid="_x0000_s29702" name="Equation" r:id="rId7" imgW="1219200" imgH="215900" progId="Equation.3">
                <p:embed/>
              </p:oleObj>
            </a:graphicData>
          </a:graphic>
        </p:graphicFrame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3652400" y="6115940"/>
            <a:ext cx="2423039" cy="399919"/>
          </p:xfrm>
          <a:graphic>
            <a:graphicData uri="http://schemas.openxmlformats.org/presentationml/2006/ole">
              <p:oleObj spid="_x0000_s29703" name="Equation" r:id="rId8" imgW="1308100" imgH="215900" progId="Equation.3">
                <p:embed/>
              </p:oleObj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685882" y="1522194"/>
            <a:ext cx="2097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omic Sans MS"/>
                <a:cs typeface="Comic Sans MS"/>
              </a:rPr>
              <a:t>Estimate fluxes </a:t>
            </a:r>
            <a:r>
              <a:rPr lang="en-US" dirty="0" err="1" smtClean="0">
                <a:latin typeface="Comic Sans MS"/>
                <a:cs typeface="Comic Sans MS"/>
              </a:rPr>
              <a:t>x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</a:p>
          <a:p>
            <a:pPr algn="r"/>
            <a:r>
              <a:rPr lang="en-US" dirty="0" smtClean="0">
                <a:latin typeface="Comic Sans MS"/>
                <a:cs typeface="Comic Sans MS"/>
              </a:rPr>
              <a:t>that minimize: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239" y="2522733"/>
            <a:ext cx="2126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omic Sans MS"/>
                <a:cs typeface="Comic Sans MS"/>
              </a:rPr>
              <a:t>Instead of solving</a:t>
            </a:r>
          </a:p>
          <a:p>
            <a:pPr algn="r"/>
            <a:r>
              <a:rPr lang="en-US" dirty="0" smtClean="0">
                <a:latin typeface="Comic Sans MS"/>
                <a:cs typeface="Comic Sans MS"/>
              </a:rPr>
              <a:t>in flux space: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43636" y="3583778"/>
            <a:ext cx="3530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omic Sans MS"/>
                <a:cs typeface="Comic Sans MS"/>
              </a:rPr>
              <a:t>… solve in measurement space:</a:t>
            </a:r>
            <a:endParaRPr lang="en-US" dirty="0">
              <a:latin typeface="Comic Sans MS"/>
              <a:cs typeface="Comic Sans MS"/>
            </a:endParaRP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3698875" y="2737813"/>
          <a:ext cx="4765675" cy="403225"/>
        </p:xfrm>
        <a:graphic>
          <a:graphicData uri="http://schemas.openxmlformats.org/presentationml/2006/ole">
            <p:oleObj spid="_x0000_s29704" name="Equation" r:id="rId9" imgW="2400300" imgH="2032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4332501"/>
            <a:ext cx="177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omic Sans MS"/>
                <a:cs typeface="Comic Sans MS"/>
              </a:rPr>
              <a:t>… in two steps: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9030" y="4359470"/>
            <a:ext cx="2757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… along with covariance: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735" y="4858429"/>
            <a:ext cx="26434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Each column of “</a:t>
            </a:r>
            <a:r>
              <a:rPr lang="en-US" dirty="0" err="1" smtClean="0">
                <a:latin typeface="Comic Sans MS"/>
                <a:cs typeface="Comic Sans MS"/>
              </a:rPr>
              <a:t>representer</a:t>
            </a:r>
            <a:r>
              <a:rPr lang="en-US" dirty="0" smtClean="0">
                <a:latin typeface="Comic Sans MS"/>
                <a:cs typeface="Comic Sans MS"/>
              </a:rPr>
              <a:t> matrix”                            </a:t>
            </a:r>
          </a:p>
          <a:p>
            <a:r>
              <a:rPr lang="en-US" dirty="0" smtClean="0">
                <a:latin typeface="Comic Sans MS"/>
                <a:cs typeface="Comic Sans MS"/>
              </a:rPr>
              <a:t>             formed by running a single unit measurement pulse backward and forward IN PARALLEL</a:t>
            </a:r>
            <a:endParaRPr lang="en-US" dirty="0">
              <a:latin typeface="Comic Sans MS"/>
              <a:cs typeface="Comic Sans MS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74370" y="5439786"/>
          <a:ext cx="831850" cy="369888"/>
        </p:xfrm>
        <a:graphic>
          <a:graphicData uri="http://schemas.openxmlformats.org/presentationml/2006/ole">
            <p:oleObj spid="_x0000_s29705" name="Equation" r:id="rId10" imgW="457200" imgH="203200" progId="Equation.3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2396302" y="4789399"/>
            <a:ext cx="483171" cy="3614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73393" y="5671614"/>
            <a:ext cx="24167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omic Sans MS"/>
                <a:cs typeface="Comic Sans MS"/>
              </a:rPr>
              <a:t>Flux correction formed</a:t>
            </a:r>
          </a:p>
          <a:p>
            <a:pPr algn="ctr"/>
            <a:r>
              <a:rPr lang="en-US" sz="1600" dirty="0" smtClean="0">
                <a:latin typeface="Comic Sans MS"/>
                <a:cs typeface="Comic Sans MS"/>
              </a:rPr>
              <a:t>as a linear combo of</a:t>
            </a:r>
          </a:p>
          <a:p>
            <a:pPr algn="ctr"/>
            <a:r>
              <a:rPr lang="en-US" sz="1600" dirty="0" err="1" smtClean="0">
                <a:latin typeface="Comic Sans MS"/>
                <a:cs typeface="Comic Sans MS"/>
              </a:rPr>
              <a:t>adjoint</a:t>
            </a:r>
            <a:r>
              <a:rPr lang="en-US" sz="1600" dirty="0" smtClean="0">
                <a:latin typeface="Comic Sans MS"/>
                <a:cs typeface="Comic Sans MS"/>
              </a:rPr>
              <a:t>-run flux</a:t>
            </a:r>
          </a:p>
          <a:p>
            <a:pPr algn="ctr"/>
            <a:r>
              <a:rPr lang="en-US" sz="1600" dirty="0" smtClean="0">
                <a:latin typeface="Comic Sans MS"/>
                <a:cs typeface="Comic Sans MS"/>
              </a:rPr>
              <a:t>perturbations </a:t>
            </a:r>
            <a:r>
              <a:rPr lang="en-US" sz="1600" dirty="0" err="1" smtClean="0">
                <a:latin typeface="Comic Sans MS"/>
                <a:cs typeface="Comic Sans MS"/>
              </a:rPr>
              <a:t>P</a:t>
            </a:r>
            <a:r>
              <a:rPr lang="en-US" sz="1600" baseline="-25000" dirty="0" err="1" smtClean="0">
                <a:latin typeface="Comic Sans MS"/>
                <a:cs typeface="Comic Sans MS"/>
              </a:rPr>
              <a:t>o</a:t>
            </a:r>
            <a:r>
              <a:rPr lang="en-US" sz="1600" dirty="0" err="1" smtClean="0">
                <a:latin typeface="Comic Sans MS"/>
                <a:cs typeface="Comic Sans MS"/>
              </a:rPr>
              <a:t>H</a:t>
            </a:r>
            <a:r>
              <a:rPr lang="en-US" sz="1600" baseline="30000" dirty="0" err="1" smtClean="0">
                <a:latin typeface="Comic Sans MS"/>
                <a:cs typeface="Comic Sans MS"/>
              </a:rPr>
              <a:t>T</a:t>
            </a:r>
            <a:endParaRPr lang="en-US" sz="1600" baseline="30000" dirty="0">
              <a:latin typeface="Comic Sans MS"/>
              <a:cs typeface="Comic Sans M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4582177" y="5490869"/>
            <a:ext cx="3614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6706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omic Sans MS"/>
                <a:cs typeface="Comic Sans MS"/>
              </a:rPr>
              <a:t>Ways to implement and speed up the method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51318"/>
            <a:ext cx="8541093" cy="590668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Group measurements into blocks:</a:t>
            </a:r>
          </a:p>
          <a:p>
            <a:pPr lvl="1"/>
            <a:r>
              <a:rPr lang="en-US" sz="1800" dirty="0" smtClean="0">
                <a:latin typeface="Comic Sans MS"/>
                <a:cs typeface="Comic Sans MS"/>
              </a:rPr>
              <a:t>Needed when using satellite data</a:t>
            </a:r>
          </a:p>
          <a:p>
            <a:pPr lvl="1"/>
            <a:r>
              <a:rPr lang="en-US" sz="1800" dirty="0" smtClean="0">
                <a:latin typeface="Comic Sans MS"/>
                <a:cs typeface="Comic Sans MS"/>
              </a:rPr>
              <a:t>Choose number of groups to allow  [</a:t>
            </a:r>
            <a:r>
              <a:rPr lang="en-US" sz="1800" dirty="0" err="1" smtClean="0">
                <a:latin typeface="Comic Sans MS"/>
                <a:cs typeface="Comic Sans MS"/>
              </a:rPr>
              <a:t>HP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o</a:t>
            </a:r>
            <a:r>
              <a:rPr lang="en-US" sz="1800" dirty="0" err="1" smtClean="0">
                <a:latin typeface="Comic Sans MS"/>
                <a:cs typeface="Comic Sans MS"/>
              </a:rPr>
              <a:t>H</a:t>
            </a:r>
            <a:r>
              <a:rPr lang="en-US" sz="1800" baseline="30000" dirty="0" err="1" smtClean="0">
                <a:latin typeface="Comic Sans MS"/>
                <a:cs typeface="Comic Sans MS"/>
              </a:rPr>
              <a:t>T</a:t>
            </a:r>
            <a:r>
              <a:rPr lang="en-US" sz="1800" dirty="0" err="1" smtClean="0">
                <a:latin typeface="Comic Sans MS"/>
                <a:cs typeface="Comic Sans MS"/>
              </a:rPr>
              <a:t>+R</a:t>
            </a:r>
            <a:r>
              <a:rPr lang="en-US" sz="1800" dirty="0" smtClean="0">
                <a:latin typeface="Comic Sans MS"/>
                <a:cs typeface="Comic Sans MS"/>
              </a:rPr>
              <a:t>] to fit into memory</a:t>
            </a:r>
          </a:p>
          <a:p>
            <a:pPr>
              <a:spcBef>
                <a:spcPts val="1176"/>
              </a:spcBef>
            </a:pPr>
            <a:r>
              <a:rPr lang="en-US" sz="2000" dirty="0" smtClean="0">
                <a:latin typeface="Comic Sans MS"/>
                <a:cs typeface="Comic Sans MS"/>
              </a:rPr>
              <a:t>Run basis functions quickly at reduced resolution after initial (high-res) pulse spreads out due to mixing: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No need to store full 3-D CO</a:t>
            </a:r>
            <a:r>
              <a:rPr lang="en-US" sz="2000" baseline="-25000" dirty="0" smtClean="0">
                <a:latin typeface="Comic Sans MS"/>
                <a:cs typeface="Comic Sans MS"/>
              </a:rPr>
              <a:t>2</a:t>
            </a:r>
            <a:r>
              <a:rPr lang="en-US" sz="2000" dirty="0" smtClean="0">
                <a:latin typeface="Comic Sans MS"/>
                <a:cs typeface="Comic Sans MS"/>
              </a:rPr>
              <a:t> fields – store only 2-D flux corrections and 3-D field sampled at measurement locations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For problems with many measurements, use as a pre-conditioner for standard iterative 4Dvar (to “fine-tune” flux details inside the region of each measurement group)</a:t>
            </a:r>
            <a:endParaRPr lang="en-US" sz="2000" dirty="0">
              <a:latin typeface="Comic Sans MS"/>
              <a:cs typeface="Comic Sans MS"/>
            </a:endParaRPr>
          </a:p>
        </p:txBody>
      </p:sp>
      <p:pic>
        <p:nvPicPr>
          <p:cNvPr id="5" name="Content Placeholder 3" descr="Baker_CMS_text_3 fi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14706" t="40909" r="14706" b="41818"/>
              <a:stretch>
                <a:fillRect/>
              </a:stretch>
            </p:blipFill>
          </mc:Choice>
          <mc:Fallback>
            <p:blipFill>
              <a:blip r:embed="rId5"/>
              <a:srcRect l="14706" t="40909" r="14706" b="41818"/>
              <a:stretch>
                <a:fillRect/>
              </a:stretch>
            </p:blipFill>
          </mc:Fallback>
        </mc:AlternateContent>
        <p:spPr>
          <a:xfrm>
            <a:off x="1330943" y="2806117"/>
            <a:ext cx="6638522" cy="210223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20537" y="1032981"/>
          <a:ext cx="3297238" cy="433387"/>
        </p:xfrm>
        <a:graphic>
          <a:graphicData uri="http://schemas.openxmlformats.org/presentationml/2006/ole">
            <p:oleObj spid="_x0000_s31746" name="Equation" r:id="rId6" imgW="19304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225" y="-429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High-resolution flux uncertainties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82"/>
            <a:ext cx="8229600" cy="557406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48"/>
              </a:spcBef>
            </a:pPr>
            <a:r>
              <a:rPr lang="en-US" dirty="0" smtClean="0">
                <a:latin typeface="Comic Sans MS"/>
                <a:cs typeface="Comic Sans MS"/>
              </a:rPr>
              <a:t>Both current 4Dvar and </a:t>
            </a:r>
            <a:r>
              <a:rPr lang="en-US" dirty="0" err="1" smtClean="0">
                <a:latin typeface="Comic Sans MS"/>
                <a:cs typeface="Comic Sans MS"/>
              </a:rPr>
              <a:t>EnKF</a:t>
            </a:r>
            <a:r>
              <a:rPr lang="en-US" dirty="0" smtClean="0">
                <a:latin typeface="Comic Sans MS"/>
                <a:cs typeface="Comic Sans MS"/>
              </a:rPr>
              <a:t> methods give a reduced-rank covariance of ≈O(100).  If                     then the number of columns in C is given by:</a:t>
            </a:r>
          </a:p>
          <a:p>
            <a:pPr lvl="1">
              <a:spcBef>
                <a:spcPts val="1248"/>
              </a:spcBef>
            </a:pPr>
            <a:r>
              <a:rPr lang="en-US" dirty="0" smtClean="0">
                <a:latin typeface="Comic Sans MS"/>
                <a:cs typeface="Comic Sans MS"/>
              </a:rPr>
              <a:t>The number of ensemble members in the </a:t>
            </a:r>
            <a:r>
              <a:rPr lang="en-US" dirty="0" err="1" smtClean="0">
                <a:latin typeface="Comic Sans MS"/>
                <a:cs typeface="Comic Sans MS"/>
              </a:rPr>
              <a:t>EnKF</a:t>
            </a:r>
            <a:endParaRPr lang="en-US" dirty="0" smtClean="0">
              <a:latin typeface="Comic Sans MS"/>
              <a:cs typeface="Comic Sans MS"/>
            </a:endParaRPr>
          </a:p>
          <a:p>
            <a:pPr lvl="1">
              <a:spcBef>
                <a:spcPts val="1248"/>
              </a:spcBef>
            </a:pPr>
            <a:r>
              <a:rPr lang="en-US" dirty="0" smtClean="0">
                <a:latin typeface="Comic Sans MS"/>
                <a:cs typeface="Comic Sans MS"/>
              </a:rPr>
              <a:t>2x the number of descent iterations in the 4Dvar’s BFGS minimization</a:t>
            </a:r>
          </a:p>
          <a:p>
            <a:pPr>
              <a:spcBef>
                <a:spcPts val="1248"/>
              </a:spcBef>
            </a:pPr>
            <a:r>
              <a:rPr lang="en-US" dirty="0" smtClean="0">
                <a:latin typeface="Comic Sans MS"/>
                <a:cs typeface="Comic Sans MS"/>
              </a:rPr>
              <a:t>In the </a:t>
            </a:r>
            <a:r>
              <a:rPr lang="en-US" dirty="0" err="1" smtClean="0">
                <a:latin typeface="Comic Sans MS"/>
                <a:cs typeface="Comic Sans MS"/>
              </a:rPr>
              <a:t>representer</a:t>
            </a:r>
            <a:r>
              <a:rPr lang="en-US" dirty="0" smtClean="0">
                <a:latin typeface="Comic Sans MS"/>
                <a:cs typeface="Comic Sans MS"/>
              </a:rPr>
              <a:t> method, the covariance is full rank, with the rank set by the dimension of the matrix that can be inverted by the computer,   ≈ O(10,000) say</a:t>
            </a:r>
          </a:p>
          <a:p>
            <a:pPr>
              <a:spcBef>
                <a:spcPts val="1248"/>
              </a:spcBef>
            </a:pPr>
            <a:r>
              <a:rPr lang="en-US" dirty="0" smtClean="0">
                <a:latin typeface="Comic Sans MS"/>
                <a:cs typeface="Comic Sans MS"/>
              </a:rPr>
              <a:t>Extra detail will help converge the iterative 4Dvar faster</a:t>
            </a:r>
          </a:p>
          <a:p>
            <a:pPr>
              <a:spcBef>
                <a:spcPts val="1248"/>
              </a:spcBef>
            </a:pPr>
            <a:r>
              <a:rPr lang="en-US" dirty="0" smtClean="0">
                <a:latin typeface="Comic Sans MS"/>
                <a:cs typeface="Comic Sans MS"/>
              </a:rPr>
              <a:t>At what spatial scales will this higher-rank covariance provide useful error estimates?</a:t>
            </a:r>
            <a:endParaRPr lang="en-US" dirty="0">
              <a:latin typeface="Comic Sans MS"/>
              <a:cs typeface="Comic Sans M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41629" y="1463408"/>
          <a:ext cx="1489651" cy="527584"/>
        </p:xfrm>
        <a:graphic>
          <a:graphicData uri="http://schemas.openxmlformats.org/presentationml/2006/ole">
            <p:oleObj spid="_x0000_s21506" name="Equation" r:id="rId3" imgW="6096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651</Words>
  <Application>Microsoft Macintosh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Microsoft Equation</vt:lpstr>
      <vt:lpstr>A new global atmospheric data assimilation method to estimate high-resolution  CO2 fluxes &amp; uncertainties</vt:lpstr>
      <vt:lpstr>Slide 2</vt:lpstr>
      <vt:lpstr>Slide 3</vt:lpstr>
      <vt:lpstr>Mesoscale CO2 fluxes &amp; uncertainties from global inversions</vt:lpstr>
      <vt:lpstr>Current 4Dvar approach: too slow for high-res</vt:lpstr>
      <vt:lpstr>Solution: solve in measurement space            with Bennett’s representer method</vt:lpstr>
      <vt:lpstr>Ways to implement and speed up the method</vt:lpstr>
      <vt:lpstr>High-resolution flux uncertainties</vt:lpstr>
    </vt:vector>
  </TitlesOfParts>
  <Company>CIRA-CSU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Baker</dc:creator>
  <cp:lastModifiedBy>David Baker</cp:lastModifiedBy>
  <cp:revision>16</cp:revision>
  <dcterms:created xsi:type="dcterms:W3CDTF">2014-11-14T13:42:34Z</dcterms:created>
  <dcterms:modified xsi:type="dcterms:W3CDTF">2014-11-14T13:46:36Z</dcterms:modified>
</cp:coreProperties>
</file>